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2"/>
  </p:notesMasterIdLst>
  <p:handoutMasterIdLst>
    <p:handoutMasterId r:id="rId13"/>
  </p:handoutMasterIdLst>
  <p:sldIdLst>
    <p:sldId id="436" r:id="rId2"/>
    <p:sldId id="437" r:id="rId3"/>
    <p:sldId id="455" r:id="rId4"/>
    <p:sldId id="456" r:id="rId5"/>
    <p:sldId id="451" r:id="rId6"/>
    <p:sldId id="457" r:id="rId7"/>
    <p:sldId id="458" r:id="rId8"/>
    <p:sldId id="450" r:id="rId9"/>
    <p:sldId id="440" r:id="rId10"/>
    <p:sldId id="453" r:id="rId11"/>
  </p:sldIdLst>
  <p:sldSz cx="17067213" cy="9601200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97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YN1zOcLXi5bPTh48c/ijzffE+t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guel Seminario" initials="" lastIdx="2" clrIdx="0"/>
  <p:cmAuthor id="1" name="MARIELA CORRALES PRIETO" initials="MCP" lastIdx="1" clrIdx="1"/>
  <p:cmAuthor id="2" name="MARIA DEL ROSARIO SOTELO LOPEZ" initials="MDRS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33CC"/>
    <a:srgbClr val="FFFFCC"/>
    <a:srgbClr val="FFFF99"/>
    <a:srgbClr val="FF99CC"/>
    <a:srgbClr val="4D38EC"/>
    <a:srgbClr val="C9F1FF"/>
    <a:srgbClr val="CFAFE7"/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7DAB45A-C15A-4018-AF6A-0B1DAD7739BF}">
  <a:tblStyle styleId="{B7DAB45A-C15A-4018-AF6A-0B1DAD7739B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364" autoAdjust="0"/>
  </p:normalViewPr>
  <p:slideViewPr>
    <p:cSldViewPr snapToGrid="0" showGuides="1">
      <p:cViewPr>
        <p:scale>
          <a:sx n="58" d="100"/>
          <a:sy n="58" d="100"/>
        </p:scale>
        <p:origin x="-456" y="-84"/>
      </p:cViewPr>
      <p:guideLst>
        <p:guide orient="horz" pos="2897"/>
        <p:guide pos="537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3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8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1A026-3EF1-40B5-9200-04C2F9E8FF49}" type="datetimeFigureOut">
              <a:rPr lang="es-PE" smtClean="0"/>
              <a:t>21/12/2020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9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DD9A2-E2C3-4411-A280-A0D65F6DC26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6703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39775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357" y="4689515"/>
            <a:ext cx="4984962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4578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0041" y="2982597"/>
            <a:ext cx="14507131" cy="205803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60082" y="5440680"/>
            <a:ext cx="11947049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61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23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09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7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332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9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9A11-C95F-4FE4-A05C-7A76EFB4B51F}" type="datetimeFigureOut">
              <a:rPr lang="es-PE" smtClean="0"/>
              <a:t>21/12/2020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F6F6-0FAD-44C6-BC6B-6A75121A5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23216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9A11-C95F-4FE4-A05C-7A76EFB4B51F}" type="datetimeFigureOut">
              <a:rPr lang="es-PE" smtClean="0"/>
              <a:t>21/12/2020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F6F6-0FAD-44C6-BC6B-6A75121A5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31114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2373729" y="384495"/>
            <a:ext cx="3840123" cy="81921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53361" y="384495"/>
            <a:ext cx="11235915" cy="819213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9A11-C95F-4FE4-A05C-7A76EFB4B51F}" type="datetimeFigureOut">
              <a:rPr lang="es-PE" smtClean="0"/>
              <a:t>21/12/2020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F6F6-0FAD-44C6-BC6B-6A75121A5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24297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ángulo isósceles 7"/>
          <p:cNvSpPr/>
          <p:nvPr userDrawn="1"/>
        </p:nvSpPr>
        <p:spPr>
          <a:xfrm rot="5400000">
            <a:off x="-169981" y="4087837"/>
            <a:ext cx="971232" cy="63126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7981" tIns="63990" rIns="127981" bIns="63990" rtlCol="0" anchor="ctr"/>
          <a:lstStyle/>
          <a:p>
            <a:pPr algn="ctr"/>
            <a:endParaRPr lang="es-PE"/>
          </a:p>
        </p:txBody>
      </p:sp>
      <p:sp>
        <p:nvSpPr>
          <p:cNvPr id="4" name="Rectángulo 3"/>
          <p:cNvSpPr/>
          <p:nvPr userDrawn="1"/>
        </p:nvSpPr>
        <p:spPr>
          <a:xfrm>
            <a:off x="1" y="0"/>
            <a:ext cx="17067215" cy="960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7981" tIns="63990" rIns="127981" bIns="63990"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864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9A11-C95F-4FE4-A05C-7A76EFB4B51F}" type="datetimeFigureOut">
              <a:rPr lang="es-PE" smtClean="0"/>
              <a:t>21/12/2020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F6F6-0FAD-44C6-BC6B-6A75121A5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67031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8192" y="6169662"/>
            <a:ext cx="14507131" cy="1906905"/>
          </a:xfrm>
        </p:spPr>
        <p:txBody>
          <a:bodyPr anchor="t"/>
          <a:lstStyle>
            <a:lvl1pPr algn="l">
              <a:defRPr sz="67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48192" y="4069400"/>
            <a:ext cx="14507131" cy="2100262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61847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52369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28554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30473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80923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5710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3329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609478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9A11-C95F-4FE4-A05C-7A76EFB4B51F}" type="datetimeFigureOut">
              <a:rPr lang="es-PE" smtClean="0"/>
              <a:t>21/12/2020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F6F6-0FAD-44C6-BC6B-6A75121A5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44460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3361" y="2240282"/>
            <a:ext cx="7538019" cy="6336348"/>
          </a:xfrm>
        </p:spPr>
        <p:txBody>
          <a:bodyPr/>
          <a:lstStyle>
            <a:lvl1pPr>
              <a:defRPr sz="47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75833" y="2240282"/>
            <a:ext cx="7538019" cy="6336348"/>
          </a:xfrm>
        </p:spPr>
        <p:txBody>
          <a:bodyPr/>
          <a:lstStyle>
            <a:lvl1pPr>
              <a:defRPr sz="47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9A11-C95F-4FE4-A05C-7A76EFB4B51F}" type="datetimeFigureOut">
              <a:rPr lang="es-PE" smtClean="0"/>
              <a:t>21/12/2020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F6F6-0FAD-44C6-BC6B-6A75121A5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37399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361" y="2149158"/>
            <a:ext cx="7540983" cy="89566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847" indent="0">
              <a:buNone/>
              <a:defRPr sz="3300" b="1"/>
            </a:lvl2pPr>
            <a:lvl3pPr marL="1523696" indent="0">
              <a:buNone/>
              <a:defRPr sz="3000" b="1"/>
            </a:lvl3pPr>
            <a:lvl4pPr marL="2285543" indent="0">
              <a:buNone/>
              <a:defRPr sz="2700" b="1"/>
            </a:lvl4pPr>
            <a:lvl5pPr marL="3047390" indent="0">
              <a:buNone/>
              <a:defRPr sz="2700" b="1"/>
            </a:lvl5pPr>
            <a:lvl6pPr marL="3809237" indent="0">
              <a:buNone/>
              <a:defRPr sz="2700" b="1"/>
            </a:lvl6pPr>
            <a:lvl7pPr marL="4571086" indent="0">
              <a:buNone/>
              <a:defRPr sz="2700" b="1"/>
            </a:lvl7pPr>
            <a:lvl8pPr marL="5332933" indent="0">
              <a:buNone/>
              <a:defRPr sz="2700" b="1"/>
            </a:lvl8pPr>
            <a:lvl9pPr marL="6094780" indent="0">
              <a:buNone/>
              <a:defRPr sz="2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3361" y="3044825"/>
            <a:ext cx="7540983" cy="55318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669910" y="2149158"/>
            <a:ext cx="7543945" cy="89566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847" indent="0">
              <a:buNone/>
              <a:defRPr sz="3300" b="1"/>
            </a:lvl2pPr>
            <a:lvl3pPr marL="1523696" indent="0">
              <a:buNone/>
              <a:defRPr sz="3000" b="1"/>
            </a:lvl3pPr>
            <a:lvl4pPr marL="2285543" indent="0">
              <a:buNone/>
              <a:defRPr sz="2700" b="1"/>
            </a:lvl4pPr>
            <a:lvl5pPr marL="3047390" indent="0">
              <a:buNone/>
              <a:defRPr sz="2700" b="1"/>
            </a:lvl5pPr>
            <a:lvl6pPr marL="3809237" indent="0">
              <a:buNone/>
              <a:defRPr sz="2700" b="1"/>
            </a:lvl6pPr>
            <a:lvl7pPr marL="4571086" indent="0">
              <a:buNone/>
              <a:defRPr sz="2700" b="1"/>
            </a:lvl7pPr>
            <a:lvl8pPr marL="5332933" indent="0">
              <a:buNone/>
              <a:defRPr sz="2700" b="1"/>
            </a:lvl8pPr>
            <a:lvl9pPr marL="6094780" indent="0">
              <a:buNone/>
              <a:defRPr sz="2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669910" y="3044825"/>
            <a:ext cx="7543945" cy="55318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9A11-C95F-4FE4-A05C-7A76EFB4B51F}" type="datetimeFigureOut">
              <a:rPr lang="es-PE" smtClean="0"/>
              <a:t>21/12/2020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F6F6-0FAD-44C6-BC6B-6A75121A5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4084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9A11-C95F-4FE4-A05C-7A76EFB4B51F}" type="datetimeFigureOut">
              <a:rPr lang="es-PE" smtClean="0"/>
              <a:t>21/12/2020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F6F6-0FAD-44C6-BC6B-6A75121A5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06058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9A11-C95F-4FE4-A05C-7A76EFB4B51F}" type="datetimeFigureOut">
              <a:rPr lang="es-PE" smtClean="0"/>
              <a:t>21/12/2020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F6F6-0FAD-44C6-BC6B-6A75121A5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22945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364" y="382270"/>
            <a:ext cx="5614995" cy="162687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72806" y="382272"/>
            <a:ext cx="9541046" cy="8194358"/>
          </a:xfrm>
        </p:spPr>
        <p:txBody>
          <a:bodyPr/>
          <a:lstStyle>
            <a:lvl1pPr>
              <a:defRPr sz="5300"/>
            </a:lvl1pPr>
            <a:lvl2pPr>
              <a:defRPr sz="47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3364" y="2009142"/>
            <a:ext cx="5614995" cy="6567488"/>
          </a:xfrm>
        </p:spPr>
        <p:txBody>
          <a:bodyPr/>
          <a:lstStyle>
            <a:lvl1pPr marL="0" indent="0">
              <a:buNone/>
              <a:defRPr sz="2300"/>
            </a:lvl1pPr>
            <a:lvl2pPr marL="761847" indent="0">
              <a:buNone/>
              <a:defRPr sz="2000"/>
            </a:lvl2pPr>
            <a:lvl3pPr marL="1523696" indent="0">
              <a:buNone/>
              <a:defRPr sz="1700"/>
            </a:lvl3pPr>
            <a:lvl4pPr marL="2285543" indent="0">
              <a:buNone/>
              <a:defRPr sz="1500"/>
            </a:lvl4pPr>
            <a:lvl5pPr marL="3047390" indent="0">
              <a:buNone/>
              <a:defRPr sz="1500"/>
            </a:lvl5pPr>
            <a:lvl6pPr marL="3809237" indent="0">
              <a:buNone/>
              <a:defRPr sz="1500"/>
            </a:lvl6pPr>
            <a:lvl7pPr marL="4571086" indent="0">
              <a:buNone/>
              <a:defRPr sz="1500"/>
            </a:lvl7pPr>
            <a:lvl8pPr marL="5332933" indent="0">
              <a:buNone/>
              <a:defRPr sz="1500"/>
            </a:lvl8pPr>
            <a:lvl9pPr marL="6094780" indent="0">
              <a:buNone/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9A11-C95F-4FE4-A05C-7A76EFB4B51F}" type="datetimeFigureOut">
              <a:rPr lang="es-PE" smtClean="0"/>
              <a:t>21/12/2020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F6F6-0FAD-44C6-BC6B-6A75121A5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1677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5293" y="6720840"/>
            <a:ext cx="10240328" cy="793433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5293" y="857885"/>
            <a:ext cx="10240328" cy="5760720"/>
          </a:xfrm>
        </p:spPr>
        <p:txBody>
          <a:bodyPr/>
          <a:lstStyle>
            <a:lvl1pPr marL="0" indent="0">
              <a:buNone/>
              <a:defRPr sz="5300"/>
            </a:lvl1pPr>
            <a:lvl2pPr marL="761847" indent="0">
              <a:buNone/>
              <a:defRPr sz="4700"/>
            </a:lvl2pPr>
            <a:lvl3pPr marL="1523696" indent="0">
              <a:buNone/>
              <a:defRPr sz="4000"/>
            </a:lvl3pPr>
            <a:lvl4pPr marL="2285543" indent="0">
              <a:buNone/>
              <a:defRPr sz="3300"/>
            </a:lvl4pPr>
            <a:lvl5pPr marL="3047390" indent="0">
              <a:buNone/>
              <a:defRPr sz="3300"/>
            </a:lvl5pPr>
            <a:lvl6pPr marL="3809237" indent="0">
              <a:buNone/>
              <a:defRPr sz="3300"/>
            </a:lvl6pPr>
            <a:lvl7pPr marL="4571086" indent="0">
              <a:buNone/>
              <a:defRPr sz="3300"/>
            </a:lvl7pPr>
            <a:lvl8pPr marL="5332933" indent="0">
              <a:buNone/>
              <a:defRPr sz="3300"/>
            </a:lvl8pPr>
            <a:lvl9pPr marL="6094780" indent="0">
              <a:buNone/>
              <a:defRPr sz="33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5293" y="7514273"/>
            <a:ext cx="10240328" cy="1126807"/>
          </a:xfrm>
        </p:spPr>
        <p:txBody>
          <a:bodyPr/>
          <a:lstStyle>
            <a:lvl1pPr marL="0" indent="0">
              <a:buNone/>
              <a:defRPr sz="2300"/>
            </a:lvl1pPr>
            <a:lvl2pPr marL="761847" indent="0">
              <a:buNone/>
              <a:defRPr sz="2000"/>
            </a:lvl2pPr>
            <a:lvl3pPr marL="1523696" indent="0">
              <a:buNone/>
              <a:defRPr sz="1700"/>
            </a:lvl3pPr>
            <a:lvl4pPr marL="2285543" indent="0">
              <a:buNone/>
              <a:defRPr sz="1500"/>
            </a:lvl4pPr>
            <a:lvl5pPr marL="3047390" indent="0">
              <a:buNone/>
              <a:defRPr sz="1500"/>
            </a:lvl5pPr>
            <a:lvl6pPr marL="3809237" indent="0">
              <a:buNone/>
              <a:defRPr sz="1500"/>
            </a:lvl6pPr>
            <a:lvl7pPr marL="4571086" indent="0">
              <a:buNone/>
              <a:defRPr sz="1500"/>
            </a:lvl7pPr>
            <a:lvl8pPr marL="5332933" indent="0">
              <a:buNone/>
              <a:defRPr sz="1500"/>
            </a:lvl8pPr>
            <a:lvl9pPr marL="6094780" indent="0">
              <a:buNone/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9A11-C95F-4FE4-A05C-7A76EFB4B51F}" type="datetimeFigureOut">
              <a:rPr lang="es-PE" smtClean="0"/>
              <a:t>21/12/2020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F6F6-0FAD-44C6-BC6B-6A75121A5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93825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853361" y="384493"/>
            <a:ext cx="15360492" cy="1600200"/>
          </a:xfrm>
          <a:prstGeom prst="rect">
            <a:avLst/>
          </a:prstGeom>
        </p:spPr>
        <p:txBody>
          <a:bodyPr vert="horz" lIns="152370" tIns="76184" rIns="152370" bIns="76184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361" y="2240282"/>
            <a:ext cx="15360492" cy="6336348"/>
          </a:xfrm>
          <a:prstGeom prst="rect">
            <a:avLst/>
          </a:prstGeom>
        </p:spPr>
        <p:txBody>
          <a:bodyPr vert="horz" lIns="152370" tIns="76184" rIns="152370" bIns="7618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53361" y="8898892"/>
            <a:ext cx="3982350" cy="511175"/>
          </a:xfrm>
          <a:prstGeom prst="rect">
            <a:avLst/>
          </a:prstGeom>
        </p:spPr>
        <p:txBody>
          <a:bodyPr vert="horz" lIns="152370" tIns="76184" rIns="152370" bIns="76184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9A11-C95F-4FE4-A05C-7A76EFB4B51F}" type="datetimeFigureOut">
              <a:rPr lang="es-PE" smtClean="0"/>
              <a:t>21/12/2020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31298" y="8898892"/>
            <a:ext cx="5404617" cy="511175"/>
          </a:xfrm>
          <a:prstGeom prst="rect">
            <a:avLst/>
          </a:prstGeom>
        </p:spPr>
        <p:txBody>
          <a:bodyPr vert="horz" lIns="152370" tIns="76184" rIns="152370" bIns="76184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2231503" y="8898892"/>
            <a:ext cx="3982350" cy="511175"/>
          </a:xfrm>
          <a:prstGeom prst="rect">
            <a:avLst/>
          </a:prstGeom>
        </p:spPr>
        <p:txBody>
          <a:bodyPr vert="horz" lIns="152370" tIns="76184" rIns="152370" bIns="76184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F6F6-0FAD-44C6-BC6B-6A75121A5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13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ctr" defTabSz="1523696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386" indent="-571386" algn="l" defTabSz="1523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8003" indent="-476154" algn="l" defTabSz="1523696" rtl="0" eaLnBrk="1" latinLnBrk="0" hangingPunct="1">
        <a:spcBef>
          <a:spcPct val="20000"/>
        </a:spcBef>
        <a:buFont typeface="Arial" panose="020B0604020202020204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1904620" indent="-380924" algn="l" defTabSz="1523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66467" indent="-380924" algn="l" defTabSz="152369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428314" indent="-380924" algn="l" defTabSz="1523696" rtl="0" eaLnBrk="1" latinLnBrk="0" hangingPunct="1">
        <a:spcBef>
          <a:spcPct val="20000"/>
        </a:spcBef>
        <a:buFont typeface="Arial" panose="020B0604020202020204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90163" indent="-380924" algn="l" defTabSz="1523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52010" indent="-380924" algn="l" defTabSz="1523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713857" indent="-380924" algn="l" defTabSz="1523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475704" indent="-380924" algn="l" defTabSz="1523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152369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1847" algn="l" defTabSz="152369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6" algn="l" defTabSz="152369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543" algn="l" defTabSz="152369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7390" algn="l" defTabSz="152369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237" algn="l" defTabSz="152369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086" algn="l" defTabSz="152369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2933" algn="l" defTabSz="152369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4780" algn="l" defTabSz="152369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ohjYEX3aqEo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10870" y="0"/>
            <a:ext cx="17067213" cy="9617005"/>
          </a:xfrm>
          <a:prstGeom prst="rect">
            <a:avLst/>
          </a:prstGeom>
          <a:gradFill>
            <a:gsLst>
              <a:gs pos="10000">
                <a:srgbClr val="C00000"/>
              </a:gs>
              <a:gs pos="50000">
                <a:srgbClr val="FF0000"/>
              </a:gs>
              <a:gs pos="85000">
                <a:srgbClr val="C00000"/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7981" tIns="63990" rIns="127981" bIns="63990" rtlCol="0" anchor="ctr"/>
          <a:lstStyle/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667644" y="2819867"/>
            <a:ext cx="14468468" cy="3483994"/>
          </a:xfrm>
          <a:prstGeom prst="rect">
            <a:avLst/>
          </a:prstGeom>
        </p:spPr>
        <p:txBody>
          <a:bodyPr wrap="square" lIns="127981" tIns="63990" rIns="127981" bIns="63990">
            <a:spAutoFit/>
          </a:bodyPr>
          <a:lstStyle/>
          <a:p>
            <a:pPr algn="ctr"/>
            <a:endParaRPr lang="es-PE" sz="4000" b="1" dirty="0">
              <a:solidFill>
                <a:schemeClr val="bg1"/>
              </a:solidFill>
              <a:latin typeface="Arial Black" panose="020B0A04020102020204" pitchFamily="34" charset="0"/>
              <a:sym typeface="Calibri"/>
            </a:endParaRPr>
          </a:p>
          <a:p>
            <a:pPr algn="ctr"/>
            <a:endParaRPr lang="es-PE" sz="1800" b="1" dirty="0">
              <a:solidFill>
                <a:schemeClr val="bg1"/>
              </a:solidFill>
              <a:latin typeface="Arial Black" panose="020B0A04020102020204" pitchFamily="34" charset="0"/>
              <a:sym typeface="Calibri"/>
            </a:endParaRPr>
          </a:p>
          <a:p>
            <a:pPr algn="ctr"/>
            <a:r>
              <a:rPr lang="es-PE" sz="4000" b="1" dirty="0" smtClean="0">
                <a:solidFill>
                  <a:schemeClr val="bg1"/>
                </a:solidFill>
                <a:latin typeface="Arial Black" panose="020B0A04020102020204" pitchFamily="34" charset="0"/>
                <a:sym typeface="Calibri"/>
              </a:rPr>
              <a:t>II CONCURSO REGIONAL DE BUENAS PRÁCTICAS DOCENTES  Y DE GESTIÓN DEL DIRECTIVO EN EL MARCO </a:t>
            </a:r>
            <a:r>
              <a:rPr lang="es-PE" sz="4000" b="1" dirty="0">
                <a:solidFill>
                  <a:schemeClr val="bg1"/>
                </a:solidFill>
                <a:latin typeface="Arial Black" panose="020B0A04020102020204" pitchFamily="34" charset="0"/>
                <a:sym typeface="Calibri"/>
              </a:rPr>
              <a:t>DE LA </a:t>
            </a:r>
            <a:r>
              <a:rPr lang="es-PE" sz="4000" b="1" dirty="0" smtClean="0">
                <a:solidFill>
                  <a:schemeClr val="bg1"/>
                </a:solidFill>
                <a:latin typeface="Arial Black" panose="020B0A04020102020204" pitchFamily="34" charset="0"/>
                <a:sym typeface="Calibri"/>
              </a:rPr>
              <a:t>ESTRATEGIA APRENDO EN CASA</a:t>
            </a:r>
          </a:p>
          <a:p>
            <a:pPr algn="ctr"/>
            <a:r>
              <a:rPr lang="es-PE" sz="4000" b="1" dirty="0" smtClean="0">
                <a:solidFill>
                  <a:schemeClr val="bg1"/>
                </a:solidFill>
                <a:latin typeface="Arial Black" panose="020B0A04020102020204" pitchFamily="34" charset="0"/>
                <a:sym typeface="Calibri"/>
              </a:rPr>
              <a:t>(ETAPA UGEL)</a:t>
            </a:r>
            <a:endParaRPr lang="es-PE" sz="4000" b="1" dirty="0">
              <a:solidFill>
                <a:schemeClr val="bg1"/>
              </a:solidFill>
              <a:latin typeface="Arial Black" panose="020B0A04020102020204" pitchFamily="34" charset="0"/>
              <a:sym typeface="Calibri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79217" y="1516742"/>
            <a:ext cx="4661918" cy="483173"/>
          </a:xfrm>
          <a:prstGeom prst="rect">
            <a:avLst/>
          </a:prstGeom>
        </p:spPr>
        <p:txBody>
          <a:bodyPr wrap="square" lIns="127981" tIns="63990" rIns="127981" bIns="63990">
            <a:spAutoFit/>
          </a:bodyPr>
          <a:lstStyle/>
          <a:p>
            <a:pPr algn="ctr"/>
            <a:r>
              <a:rPr lang="es-PE" sz="2300" b="1" dirty="0">
                <a:solidFill>
                  <a:schemeClr val="bg1"/>
                </a:solidFill>
                <a:latin typeface="+mn-lt"/>
                <a:sym typeface="Calibri"/>
              </a:rPr>
              <a:t>Dirección de Gestión Pedagógica</a:t>
            </a:r>
          </a:p>
        </p:txBody>
      </p:sp>
      <p:pic>
        <p:nvPicPr>
          <p:cNvPr id="1026" name="Picture 2" descr="C:\Users\Usuario\Pictures\LOGO_DR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0" y="353999"/>
            <a:ext cx="5111173" cy="1034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65F7EAF-5C4F-4981-B4B2-8E4265548BA7}"/>
              </a:ext>
            </a:extLst>
          </p:cNvPr>
          <p:cNvSpPr txBox="1"/>
          <p:nvPr/>
        </p:nvSpPr>
        <p:spPr>
          <a:xfrm>
            <a:off x="7129061" y="353999"/>
            <a:ext cx="3190596" cy="128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987" y="373742"/>
            <a:ext cx="1838325" cy="2133600"/>
          </a:xfrm>
          <a:prstGeom prst="rect">
            <a:avLst/>
          </a:prstGeom>
        </p:spPr>
      </p:pic>
      <p:pic>
        <p:nvPicPr>
          <p:cNvPr id="8" name="Imagen 7" descr="C:\Users\ROBERTO\Downloads\INSIGNI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85" y="449942"/>
            <a:ext cx="1817665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4848517" y="212768"/>
            <a:ext cx="8313477" cy="1328023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	EVIDENCIA DE LA BUENA PRÁCTICA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Usuario\Pictures\LOGO_DRE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8" y="12909"/>
            <a:ext cx="4400549" cy="1191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uadroTexto 7"/>
          <p:cNvSpPr txBox="1"/>
          <p:nvPr/>
        </p:nvSpPr>
        <p:spPr>
          <a:xfrm>
            <a:off x="627200" y="1940676"/>
            <a:ext cx="2960155" cy="578882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RESULTADOS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2" t="27145" r="11787" b="20794"/>
          <a:stretch/>
        </p:blipFill>
        <p:spPr bwMode="auto">
          <a:xfrm>
            <a:off x="163241" y="3552246"/>
            <a:ext cx="4573685" cy="2905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C:\Users\ROBERTO\Pictures\120849287_3519146984772869_8034575001213455271_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980" y="2749871"/>
            <a:ext cx="3064234" cy="30186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198286" y="1768452"/>
            <a:ext cx="487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DONACIONES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2551" y="257864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PUBLICIDAD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Imagen 9" descr="C:\Users\ROBERTO\Pictures\119360408_3455231311164437_3978514414888281475_o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9" t="-13" r="2089" b="20051"/>
          <a:stretch/>
        </p:blipFill>
        <p:spPr bwMode="auto">
          <a:xfrm>
            <a:off x="14002979" y="5628610"/>
            <a:ext cx="3064233" cy="3972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9412" r="2458" b="5250"/>
          <a:stretch/>
        </p:blipFill>
        <p:spPr bwMode="auto">
          <a:xfrm>
            <a:off x="13161994" y="352918"/>
            <a:ext cx="3905219" cy="2396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hjYEX3aqEo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822375" y="2749871"/>
            <a:ext cx="8254170" cy="6630103"/>
          </a:xfrm>
          <a:prstGeom prst="rect">
            <a:avLst/>
          </a:prstGeom>
        </p:spPr>
      </p:pic>
      <p:pic>
        <p:nvPicPr>
          <p:cNvPr id="12" name="Imagen 11" descr="C:\Users\ROBERTO\Downloads\INSIGNIA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57" y="7179514"/>
            <a:ext cx="1539240" cy="2194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5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2304280" y="1931567"/>
            <a:ext cx="12116570" cy="851297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“HOY POR TI, MAÑANA TAMBIEN”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Usuario\Pictures\LOGO_DR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7388"/>
            <a:ext cx="4416356" cy="1191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 7"/>
          <p:cNvSpPr/>
          <p:nvPr/>
        </p:nvSpPr>
        <p:spPr>
          <a:xfrm>
            <a:off x="2330391" y="7406583"/>
            <a:ext cx="12739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sz="2800" dirty="0" smtClean="0"/>
          </a:p>
          <a:p>
            <a:pPr algn="just"/>
            <a:r>
              <a:rPr lang="es-PE" sz="2600" dirty="0" smtClean="0"/>
              <a:t>.</a:t>
            </a:r>
            <a:endParaRPr lang="es-PE" sz="2600" dirty="0"/>
          </a:p>
        </p:txBody>
      </p:sp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8" t="16315" r="24506" b="46036"/>
          <a:stretch/>
        </p:blipFill>
        <p:spPr bwMode="auto">
          <a:xfrm>
            <a:off x="2330391" y="3009900"/>
            <a:ext cx="12574303" cy="6120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C:\Users\ROBERTO\Downloads\INSIGNI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728" y="5492395"/>
            <a:ext cx="723521" cy="115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ROBERTO\Downloads\INSIGNI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795" y="242023"/>
            <a:ext cx="1739336" cy="2040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052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2055438" y="2399769"/>
            <a:ext cx="12598238" cy="715089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DESCRIPCIÓN  </a:t>
            </a:r>
            <a:r>
              <a:rPr lang="es-PE" sz="3600" dirty="0">
                <a:solidFill>
                  <a:schemeClr val="bg1"/>
                </a:solidFill>
                <a:latin typeface="Arial Black" panose="020B0A04020102020204" pitchFamily="34" charset="0"/>
              </a:rPr>
              <a:t>DE LA </a:t>
            </a:r>
            <a:r>
              <a:rPr lang="es-PE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BUENA PRÁCTICA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Usuario\Pictures\LOGO_DR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7388"/>
            <a:ext cx="4416356" cy="1191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 7"/>
          <p:cNvSpPr/>
          <p:nvPr/>
        </p:nvSpPr>
        <p:spPr>
          <a:xfrm>
            <a:off x="1040858" y="8080746"/>
            <a:ext cx="152118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400" dirty="0">
                <a:latin typeface="Arial Narrow" panose="020B0606020202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Convive y participa democráticamente en la búsqueda del bien común </a:t>
            </a:r>
            <a:endParaRPr lang="es-PE" sz="4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63735" y="4038642"/>
            <a:ext cx="3929975" cy="646986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EJE TEMÁTICO 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40858" y="6649890"/>
            <a:ext cx="6750997" cy="646986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COMPETENCIA PRIORIZADA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98579" y="5294691"/>
            <a:ext cx="74533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4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_tradnl" sz="4400" b="1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CIUDADANIA Y BIEN COMUN</a:t>
            </a:r>
            <a:endParaRPr lang="es-PE" sz="4400" dirty="0"/>
          </a:p>
        </p:txBody>
      </p:sp>
      <p:pic>
        <p:nvPicPr>
          <p:cNvPr id="12" name="Imagen 11" descr="C:\Users\ROBERTO\Downloads\INSIGNI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795" y="242023"/>
            <a:ext cx="1739336" cy="2040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636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4791111" y="954904"/>
            <a:ext cx="9108143" cy="1328023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DESCRIPCIÓN  </a:t>
            </a:r>
            <a:r>
              <a:rPr lang="es-PE" sz="3600" dirty="0">
                <a:solidFill>
                  <a:schemeClr val="bg1"/>
                </a:solidFill>
                <a:latin typeface="Arial Black" panose="020B0A04020102020204" pitchFamily="34" charset="0"/>
              </a:rPr>
              <a:t>DE LA </a:t>
            </a:r>
            <a:r>
              <a:rPr lang="es-PE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BUENA PRÁCTICA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Usuario\Pictures\LOGO_DR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7388"/>
            <a:ext cx="4416356" cy="1191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 7"/>
          <p:cNvSpPr/>
          <p:nvPr/>
        </p:nvSpPr>
        <p:spPr>
          <a:xfrm>
            <a:off x="452729" y="8404077"/>
            <a:ext cx="13739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3600" dirty="0" smtClean="0"/>
              <a:t>Estudiantes de primero a quinto de secundaria – 30 estudiantes </a:t>
            </a:r>
            <a:endParaRPr lang="es-PE" sz="3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76691" y="7597339"/>
            <a:ext cx="9105090" cy="646986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ALCANCE DE LA BUENA PRÁCTICA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2729" y="2704915"/>
            <a:ext cx="6108969" cy="646986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OBJETIVOS ESPECÍFICOS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8429" y="3824814"/>
            <a:ext cx="1642970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_tradnl" sz="36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</a:t>
            </a:r>
            <a:r>
              <a:rPr lang="es-ES_tradnl" sz="3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3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Asegurar la participación de los estudiantes en el desarrollo de las actividades de la estrategia aprendo en casa.</a:t>
            </a:r>
            <a:endParaRPr lang="es-PE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300"/>
              </a:spcAft>
            </a:pPr>
            <a:r>
              <a:rPr lang="es-ES_tradnl" sz="36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r>
              <a:rPr lang="es-ES_tradnl" sz="3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3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Mejorar el proceso de la retroalimentación para el desarrollo de las competencias.</a:t>
            </a:r>
            <a:endParaRPr lang="es-PE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s-ES_tradnl" sz="36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</a:t>
            </a:r>
            <a:r>
              <a:rPr lang="es-ES_tradnl" sz="3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3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Promover la práctica de valores en la comunidad de Huaura, a través del desarrollo</a:t>
            </a:r>
            <a:r>
              <a:rPr lang="es-ES" sz="3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3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la solidaridad</a:t>
            </a:r>
            <a:endParaRPr lang="es-PE" sz="3600" dirty="0"/>
          </a:p>
        </p:txBody>
      </p:sp>
      <p:pic>
        <p:nvPicPr>
          <p:cNvPr id="9" name="Imagen 8" descr="C:\Users\ROBERTO\Downloads\INSIGNI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795" y="242023"/>
            <a:ext cx="1739336" cy="2040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323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4617858" y="573032"/>
            <a:ext cx="8572784" cy="1328023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PROCESOS PEDAGÓGICOS DE LA BUENA PRÁCTICA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Usuario\Pictures\LOGO_DR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6" y="301907"/>
            <a:ext cx="4400549" cy="1191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uadroTexto 11"/>
          <p:cNvSpPr txBox="1"/>
          <p:nvPr/>
        </p:nvSpPr>
        <p:spPr>
          <a:xfrm>
            <a:off x="1080339" y="2438043"/>
            <a:ext cx="13122044" cy="1055608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PLANIFICACIÓN (</a:t>
            </a:r>
            <a:r>
              <a:rPr lang="en-US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problema</a:t>
            </a: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  </a:t>
            </a:r>
            <a:r>
              <a:rPr lang="en-US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necesidad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proposíto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aprendizaje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estrategias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, </a:t>
            </a:r>
            <a:r>
              <a:rPr lang="en-US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acciones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y </a:t>
            </a:r>
            <a:r>
              <a:rPr lang="en-US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recursos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63664" y="3642984"/>
            <a:ext cx="15233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3200" b="1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conectividad de algunos alumnos para el desarrollo de la estrategia aprendo en casa</a:t>
            </a:r>
            <a:r>
              <a:rPr lang="es-ES" sz="3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3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5" t="21335" r="23977" b="25016"/>
          <a:stretch/>
        </p:blipFill>
        <p:spPr bwMode="auto">
          <a:xfrm>
            <a:off x="800215" y="4438648"/>
            <a:ext cx="7048007" cy="508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0" t="21334" r="22389" b="7446"/>
          <a:stretch/>
        </p:blipFill>
        <p:spPr bwMode="auto">
          <a:xfrm>
            <a:off x="8264456" y="4432865"/>
            <a:ext cx="7204143" cy="5090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C:\Users\ROBERTO\Downloads\INSIGNI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795" y="242023"/>
            <a:ext cx="1739336" cy="2040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1929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uario\Pictures\LOGO_DR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6" y="301907"/>
            <a:ext cx="4400549" cy="1191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uadroTexto 10"/>
          <p:cNvSpPr txBox="1"/>
          <p:nvPr/>
        </p:nvSpPr>
        <p:spPr>
          <a:xfrm>
            <a:off x="1197070" y="2530791"/>
            <a:ext cx="12298372" cy="646986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APLICACIÓN (</a:t>
            </a:r>
            <a:r>
              <a:rPr lang="en-US" sz="3200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estrategias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 Black" panose="020B0A04020102020204" pitchFamily="34" charset="0"/>
              </a:rPr>
              <a:t>acciones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y </a:t>
            </a:r>
            <a:r>
              <a:rPr lang="en-US" sz="3200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recursos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922658" y="573032"/>
            <a:ext cx="8572784" cy="1328023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PROCESOS PEDAGÓGICOS DE LA BUENA PRÁCTICA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8" t="16315" r="24506" b="46036"/>
          <a:stretch/>
        </p:blipFill>
        <p:spPr bwMode="auto">
          <a:xfrm>
            <a:off x="166503" y="3516260"/>
            <a:ext cx="4451355" cy="378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t="23216" r="26093" b="8702"/>
          <a:stretch/>
        </p:blipFill>
        <p:spPr bwMode="auto">
          <a:xfrm>
            <a:off x="4751208" y="3516260"/>
            <a:ext cx="5456903" cy="512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C:\Users\ROBERTO\Pictures\119195536_3449434561744112_5590397190924666168_o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"/>
          <a:stretch/>
        </p:blipFill>
        <p:spPr bwMode="auto">
          <a:xfrm>
            <a:off x="10644227" y="3320672"/>
            <a:ext cx="5719723" cy="6072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 descr="C:\Users\ROBERTO\Downloads\INSIGNIA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795" y="242023"/>
            <a:ext cx="1739336" cy="2040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3646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uario\Pictures\LOGO_DR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6" y="301907"/>
            <a:ext cx="4400549" cy="1191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583797" y="2410839"/>
            <a:ext cx="8068121" cy="578882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EVALUACIÓN (</a:t>
            </a:r>
            <a:r>
              <a:rPr lang="en-US" sz="2800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estrategias</a:t>
            </a:r>
            <a:r>
              <a:rPr lang="en-US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y </a:t>
            </a:r>
            <a:r>
              <a:rPr lang="en-US" sz="2800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recursos</a:t>
            </a:r>
            <a:r>
              <a:rPr lang="en-US" sz="2800" dirty="0">
                <a:solidFill>
                  <a:prstClr val="white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17858" y="573032"/>
            <a:ext cx="8572784" cy="1328023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PROCESOS PEDAGÓGICOS DE LA BUENA PRÁCTICA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 descr="C:\Users\ROBERTO\Pictures\WhatsApp Image 2020-11-24 at 4.28.32 PM.jpe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325" y="2700280"/>
            <a:ext cx="6286129" cy="647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691211" y="5819598"/>
            <a:ext cx="744313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PARTICIPACION EN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RETROALIMENTACION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61024" y="4130767"/>
            <a:ext cx="55035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MEJORA EN ENVIO DE EVIDENCIAS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Imagen 10" descr="C:\Users\ROBERTO\Downloads\INSIGNI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795" y="242023"/>
            <a:ext cx="1739336" cy="2040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939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uario\Pictures\LOGO_DR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7" y="301908"/>
            <a:ext cx="3589644" cy="971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uadroTexto 11"/>
          <p:cNvSpPr txBox="1"/>
          <p:nvPr/>
        </p:nvSpPr>
        <p:spPr>
          <a:xfrm>
            <a:off x="1101451" y="2868893"/>
            <a:ext cx="2866219" cy="578882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IMPACTO: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67670" y="954904"/>
            <a:ext cx="10072180" cy="1328023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PROCESOS PEDAGÓGICOS DE LA BUENA PRÁCTICA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01452" y="3831104"/>
            <a:ext cx="14793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3600" dirty="0" smtClean="0"/>
              <a:t>De </a:t>
            </a:r>
            <a:r>
              <a:rPr lang="es-PE" sz="3600" dirty="0"/>
              <a:t>3,64% de los estudiantes que no tenían acceso a la estrategia aprendo en casa, </a:t>
            </a:r>
            <a:r>
              <a:rPr lang="es-PE" sz="3600" dirty="0" smtClean="0"/>
              <a:t>es decir </a:t>
            </a:r>
            <a:r>
              <a:rPr lang="es-PE" sz="3600" b="1" dirty="0" smtClean="0"/>
              <a:t>30</a:t>
            </a:r>
            <a:r>
              <a:rPr lang="es-PE" sz="3600" dirty="0" smtClean="0"/>
              <a:t> </a:t>
            </a:r>
            <a:r>
              <a:rPr lang="es-PE" sz="3600" dirty="0"/>
              <a:t>estudiantes, producto de la campaña se ha logrado reincorporar a </a:t>
            </a:r>
            <a:r>
              <a:rPr lang="es-PE" sz="3600" b="1" dirty="0"/>
              <a:t>21</a:t>
            </a:r>
            <a:r>
              <a:rPr lang="es-PE" sz="3600" dirty="0"/>
              <a:t> </a:t>
            </a:r>
            <a:r>
              <a:rPr lang="es-PE" sz="3600" dirty="0" smtClean="0"/>
              <a:t>estudiantes que  representa el </a:t>
            </a:r>
            <a:r>
              <a:rPr lang="es-PE" sz="3600" b="1" dirty="0"/>
              <a:t>70 %</a:t>
            </a:r>
            <a:r>
              <a:rPr lang="es-PE" sz="3600" dirty="0"/>
              <a:t> de lo planificado, garantizando de esta manera su participación de la estrategia aprendo en casa y de esta forma el desarrollo de las competencias de área y las transversales. </a:t>
            </a:r>
          </a:p>
        </p:txBody>
      </p:sp>
      <p:pic>
        <p:nvPicPr>
          <p:cNvPr id="8" name="Imagen 7" descr="C:\Users\ROBERTO\Downloads\INSIGNI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795" y="242023"/>
            <a:ext cx="1739336" cy="2040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7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uario\Pictures\LOGO_DR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103"/>
            <a:ext cx="4400549" cy="1191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uadroTexto 7"/>
          <p:cNvSpPr txBox="1"/>
          <p:nvPr/>
        </p:nvSpPr>
        <p:spPr>
          <a:xfrm>
            <a:off x="695030" y="2158022"/>
            <a:ext cx="3315291" cy="578882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TECNOLOGÍA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83864" y="473698"/>
            <a:ext cx="10760793" cy="1328023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PROCESOS PEDAGÓGICOS DE LA BUENA PRÁCTICA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95030" y="2736904"/>
            <a:ext cx="159546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200" dirty="0" smtClean="0"/>
              <a:t>El docente DAIP, se </a:t>
            </a:r>
            <a:r>
              <a:rPr lang="es-PE" sz="3200" dirty="0"/>
              <a:t>ha encargado de capacitar a los </a:t>
            </a:r>
            <a:r>
              <a:rPr lang="es-PE" sz="3200" dirty="0" smtClean="0"/>
              <a:t>maestros, </a:t>
            </a:r>
            <a:r>
              <a:rPr lang="es-PE" sz="3200" dirty="0"/>
              <a:t>en el uso de herramientas tecnológicas. </a:t>
            </a:r>
            <a:endParaRPr lang="es-PE" sz="3200" dirty="0" smtClean="0"/>
          </a:p>
          <a:p>
            <a:r>
              <a:rPr lang="es-PE" sz="3200" dirty="0" smtClean="0"/>
              <a:t>se entregó  </a:t>
            </a:r>
            <a:r>
              <a:rPr lang="es-PE" sz="3200" dirty="0"/>
              <a:t>celulares de gama media</a:t>
            </a:r>
          </a:p>
          <a:p>
            <a:r>
              <a:rPr lang="es-PE" sz="3200" dirty="0" smtClean="0"/>
              <a:t>Se realizó recargas </a:t>
            </a:r>
            <a:r>
              <a:rPr lang="es-PE" sz="3200" dirty="0"/>
              <a:t>de celulares que permiten que el estudiante envíe sus evidencias</a:t>
            </a:r>
          </a:p>
        </p:txBody>
      </p:sp>
      <p:pic>
        <p:nvPicPr>
          <p:cNvPr id="10" name="Imagen 9" descr="C:\Users\ROBERTO\Pictures\123202264_3596760283678205_7763753348130472333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552" y="5079219"/>
            <a:ext cx="5752147" cy="452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 descr="C:\Users\ROBERTO\Pictures\121054206_3522390617781839_3962416853828101801_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8" y="5315194"/>
            <a:ext cx="5400040" cy="405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 descr="C:\Users\ROBERTO\Pictures\121014269_3522390447781856_8848738421175457005_o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2"/>
          <a:stretch/>
        </p:blipFill>
        <p:spPr bwMode="auto">
          <a:xfrm>
            <a:off x="5778197" y="5079218"/>
            <a:ext cx="4349628" cy="452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 descr="C:\Users\ROBERTO\Downloads\INSIGNIA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973" y="0"/>
            <a:ext cx="1539240" cy="1801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902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18376</TotalTime>
  <Words>335</Words>
  <Application>Microsoft Office PowerPoint</Application>
  <PresentationFormat>Personalizado</PresentationFormat>
  <Paragraphs>41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ERNESTO BARRERA TORRES</dc:creator>
  <cp:lastModifiedBy>ugel</cp:lastModifiedBy>
  <cp:revision>951</cp:revision>
  <cp:lastPrinted>2020-12-03T03:10:41Z</cp:lastPrinted>
  <dcterms:modified xsi:type="dcterms:W3CDTF">2020-12-21T17:53:01Z</dcterms:modified>
</cp:coreProperties>
</file>