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4" r:id="rId1"/>
  </p:sldMasterIdLst>
  <p:notesMasterIdLst>
    <p:notesMasterId r:id="rId24"/>
  </p:notesMasterIdLst>
  <p:handoutMasterIdLst>
    <p:handoutMasterId r:id="rId25"/>
  </p:handoutMasterIdLst>
  <p:sldIdLst>
    <p:sldId id="451" r:id="rId2"/>
    <p:sldId id="457" r:id="rId3"/>
    <p:sldId id="469" r:id="rId4"/>
    <p:sldId id="458" r:id="rId5"/>
    <p:sldId id="478" r:id="rId6"/>
    <p:sldId id="470" r:id="rId7"/>
    <p:sldId id="468" r:id="rId8"/>
    <p:sldId id="460" r:id="rId9"/>
    <p:sldId id="471" r:id="rId10"/>
    <p:sldId id="461" r:id="rId11"/>
    <p:sldId id="472" r:id="rId12"/>
    <p:sldId id="462" r:id="rId13"/>
    <p:sldId id="473" r:id="rId14"/>
    <p:sldId id="463" r:id="rId15"/>
    <p:sldId id="474" r:id="rId16"/>
    <p:sldId id="464" r:id="rId17"/>
    <p:sldId id="475" r:id="rId18"/>
    <p:sldId id="465" r:id="rId19"/>
    <p:sldId id="466" r:id="rId20"/>
    <p:sldId id="476" r:id="rId21"/>
    <p:sldId id="467" r:id="rId22"/>
    <p:sldId id="477" r:id="rId23"/>
  </p:sldIdLst>
  <p:sldSz cx="17067213" cy="9601200"/>
  <p:notesSz cx="6797675" cy="98726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897" userDrawn="1">
          <p15:clr>
            <a:srgbClr val="A4A3A4"/>
          </p15:clr>
        </p15:guide>
        <p15:guide id="2" pos="5376"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8" roundtripDataSignature="AMtx7mhYN1zOcLXi5bPTh48c/ijzffE+t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guel Seminario" initials="" lastIdx="2" clrIdx="0"/>
  <p:cmAuthor id="1" name="MARIELA CORRALES PRIETO" initials="MCP" lastIdx="1" clrIdx="1"/>
  <p:cmAuthor id="2" name="MARIA DEL ROSARIO SOTELO LOPEZ" initials="MDRSL"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9F1FF"/>
    <a:srgbClr val="FFCC66"/>
    <a:srgbClr val="00FFFF"/>
    <a:srgbClr val="FFFFCC"/>
    <a:srgbClr val="FFFF99"/>
    <a:srgbClr val="FF99CC"/>
    <a:srgbClr val="4D38EC"/>
    <a:srgbClr val="CFAFE7"/>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7DAB45A-C15A-4018-AF6A-0B1DAD7739BF}">
  <a:tblStyle styleId="{B7DAB45A-C15A-4018-AF6A-0B1DAD7739B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B4B98B0-60AC-42C2-AFA5-B58CD77FA1E5}" styleName="Estilo claro 1 - Énfasi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02" autoAdjust="0"/>
    <p:restoredTop sz="94364" autoAdjust="0"/>
  </p:normalViewPr>
  <p:slideViewPr>
    <p:cSldViewPr snapToGrid="0" showGuides="1">
      <p:cViewPr>
        <p:scale>
          <a:sx n="58" d="100"/>
          <a:sy n="58" d="100"/>
        </p:scale>
        <p:origin x="-456" y="-24"/>
      </p:cViewPr>
      <p:guideLst>
        <p:guide orient="horz" pos="2897"/>
        <p:guide pos="5376"/>
      </p:guideLst>
    </p:cSldViewPr>
  </p:slideViewPr>
  <p:notesTextViewPr>
    <p:cViewPr>
      <p:scale>
        <a:sx n="125" d="100"/>
        <a:sy n="125" d="100"/>
      </p:scale>
      <p:origin x="0" y="0"/>
    </p:cViewPr>
  </p:notesTextViewPr>
  <p:sorterViewPr>
    <p:cViewPr>
      <p:scale>
        <a:sx n="100" d="100"/>
        <a:sy n="100" d="100"/>
      </p:scale>
      <p:origin x="0" y="-38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51"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48" Type="http://customschemas.google.com/relationships/presentationmetadata" Target="meta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2946400" cy="494186"/>
          </a:xfrm>
          <a:prstGeom prst="rect">
            <a:avLst/>
          </a:prstGeom>
        </p:spPr>
        <p:txBody>
          <a:bodyPr vert="horz" lIns="91440" tIns="45720" rIns="91440" bIns="45720" rtlCol="0"/>
          <a:lstStyle>
            <a:lvl1pPr algn="l">
              <a:defRPr sz="1200"/>
            </a:lvl1pPr>
          </a:lstStyle>
          <a:p>
            <a:endParaRPr lang="es-PE" dirty="0"/>
          </a:p>
        </p:txBody>
      </p:sp>
      <p:sp>
        <p:nvSpPr>
          <p:cNvPr id="3" name="Marcador de fecha 2"/>
          <p:cNvSpPr>
            <a:spLocks noGrp="1"/>
          </p:cNvSpPr>
          <p:nvPr>
            <p:ph type="dt" sz="quarter" idx="1"/>
          </p:nvPr>
        </p:nvSpPr>
        <p:spPr>
          <a:xfrm>
            <a:off x="3849689" y="1"/>
            <a:ext cx="2946400" cy="494186"/>
          </a:xfrm>
          <a:prstGeom prst="rect">
            <a:avLst/>
          </a:prstGeom>
        </p:spPr>
        <p:txBody>
          <a:bodyPr vert="horz" lIns="91440" tIns="45720" rIns="91440" bIns="45720" rtlCol="0"/>
          <a:lstStyle>
            <a:lvl1pPr algn="r">
              <a:defRPr sz="1200"/>
            </a:lvl1pPr>
          </a:lstStyle>
          <a:p>
            <a:fld id="{02A1A026-3EF1-40B5-9200-04C2F9E8FF49}" type="datetimeFigureOut">
              <a:rPr lang="es-PE" smtClean="0"/>
              <a:t>21/12/2020</a:t>
            </a:fld>
            <a:endParaRPr lang="es-PE" dirty="0"/>
          </a:p>
        </p:txBody>
      </p:sp>
      <p:sp>
        <p:nvSpPr>
          <p:cNvPr id="4" name="Marcador de pie de página 3"/>
          <p:cNvSpPr>
            <a:spLocks noGrp="1"/>
          </p:cNvSpPr>
          <p:nvPr>
            <p:ph type="ftr" sz="quarter" idx="2"/>
          </p:nvPr>
        </p:nvSpPr>
        <p:spPr>
          <a:xfrm>
            <a:off x="0" y="9378477"/>
            <a:ext cx="2946400" cy="494186"/>
          </a:xfrm>
          <a:prstGeom prst="rect">
            <a:avLst/>
          </a:prstGeom>
        </p:spPr>
        <p:txBody>
          <a:bodyPr vert="horz" lIns="91440" tIns="45720" rIns="91440" bIns="45720" rtlCol="0" anchor="b"/>
          <a:lstStyle>
            <a:lvl1pPr algn="l">
              <a:defRPr sz="1200"/>
            </a:lvl1pPr>
          </a:lstStyle>
          <a:p>
            <a:endParaRPr lang="es-PE" dirty="0"/>
          </a:p>
        </p:txBody>
      </p:sp>
      <p:sp>
        <p:nvSpPr>
          <p:cNvPr id="5" name="Marcador de número de diapositiva 4"/>
          <p:cNvSpPr>
            <a:spLocks noGrp="1"/>
          </p:cNvSpPr>
          <p:nvPr>
            <p:ph type="sldNum" sz="quarter" idx="3"/>
          </p:nvPr>
        </p:nvSpPr>
        <p:spPr>
          <a:xfrm>
            <a:off x="3849689" y="9378477"/>
            <a:ext cx="2946400" cy="494186"/>
          </a:xfrm>
          <a:prstGeom prst="rect">
            <a:avLst/>
          </a:prstGeom>
        </p:spPr>
        <p:txBody>
          <a:bodyPr vert="horz" lIns="91440" tIns="45720" rIns="91440" bIns="45720" rtlCol="0" anchor="b"/>
          <a:lstStyle>
            <a:lvl1pPr algn="r">
              <a:defRPr sz="1200"/>
            </a:lvl1pPr>
          </a:lstStyle>
          <a:p>
            <a:fld id="{0FDDD9A2-E2C3-4411-A280-A0D65F6DC262}" type="slidenum">
              <a:rPr lang="es-PE" smtClean="0"/>
              <a:t>‹Nº›</a:t>
            </a:fld>
            <a:endParaRPr lang="es-PE" dirty="0"/>
          </a:p>
        </p:txBody>
      </p:sp>
    </p:spTree>
    <p:extLst>
      <p:ext uri="{BB962C8B-B14F-4D97-AF65-F5344CB8AC3E}">
        <p14:creationId xmlns:p14="http://schemas.microsoft.com/office/powerpoint/2010/main" val="3767032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9538" y="739775"/>
            <a:ext cx="65786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06357" y="4689515"/>
            <a:ext cx="4984962" cy="4442698"/>
          </a:xfrm>
          <a:prstGeom prst="rect">
            <a:avLst/>
          </a:prstGeom>
          <a:noFill/>
          <a:ln>
            <a:noFill/>
          </a:ln>
        </p:spPr>
        <p:txBody>
          <a:bodyPr spcFirstLastPara="1" wrap="square" lIns="91425" tIns="45700" rIns="91425" bIns="45700" anchor="t" anchorCtr="0"/>
          <a:lstStyle>
            <a:lvl1pPr marL="457200" marR="0" lvl="0" indent="-228600" algn="l" rtl="0">
              <a:spcBef>
                <a:spcPts val="40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40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40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40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40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40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40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40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400"/>
              </a:spcBef>
              <a:spcAft>
                <a:spcPts val="0"/>
              </a:spcAft>
              <a:buSzPts val="1400"/>
              <a:buNone/>
              <a:defRPr sz="1200" b="0" i="0" u="none" strike="noStrike" cap="none">
                <a:latin typeface="Calibri"/>
                <a:ea typeface="Calibri"/>
                <a:cs typeface="Calibri"/>
                <a:sym typeface="Calibri"/>
              </a:defRPr>
            </a:lvl9pPr>
          </a:lstStyle>
          <a:p>
            <a:endParaRPr/>
          </a:p>
        </p:txBody>
      </p:sp>
    </p:spTree>
    <p:extLst>
      <p:ext uri="{BB962C8B-B14F-4D97-AF65-F5344CB8AC3E}">
        <p14:creationId xmlns:p14="http://schemas.microsoft.com/office/powerpoint/2010/main" val="9004578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 name="Rectangle 9"/>
          <p:cNvSpPr/>
          <p:nvPr/>
        </p:nvSpPr>
        <p:spPr>
          <a:xfrm>
            <a:off x="0" y="1"/>
            <a:ext cx="17067213" cy="64008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17067213" cy="64008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40021" y="6944192"/>
            <a:ext cx="10880348" cy="2048256"/>
          </a:xfrm>
        </p:spPr>
        <p:txBody>
          <a:bodyPr anchor="ctr">
            <a:normAutofit/>
          </a:bodyPr>
          <a:lstStyle>
            <a:lvl1pPr algn="r">
              <a:defRPr sz="7000" spc="28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2053719" y="6944192"/>
            <a:ext cx="4480143" cy="2048256"/>
          </a:xfrm>
        </p:spPr>
        <p:txBody>
          <a:bodyPr lIns="91440" rIns="91440" anchor="ctr">
            <a:normAutofit/>
          </a:bodyPr>
          <a:lstStyle>
            <a:lvl1pPr marL="0" indent="0" algn="l">
              <a:lnSpc>
                <a:spcPct val="100000"/>
              </a:lnSpc>
              <a:spcBef>
                <a:spcPts val="0"/>
              </a:spcBef>
              <a:buNone/>
              <a:defRPr sz="2520">
                <a:solidFill>
                  <a:schemeClr val="tx1">
                    <a:lumMod val="95000"/>
                    <a:lumOff val="5000"/>
                  </a:schemeClr>
                </a:solidFill>
              </a:defRPr>
            </a:lvl1pPr>
            <a:lvl2pPr marL="640034" indent="0" algn="ctr">
              <a:buNone/>
              <a:defRPr sz="2520"/>
            </a:lvl2pPr>
            <a:lvl3pPr marL="1280069" indent="0" algn="ctr">
              <a:buNone/>
              <a:defRPr sz="2520"/>
            </a:lvl3pPr>
            <a:lvl4pPr marL="1920103" indent="0" algn="ctr">
              <a:buNone/>
              <a:defRPr sz="2520"/>
            </a:lvl4pPr>
            <a:lvl5pPr marL="2560137" indent="0" algn="ctr">
              <a:buNone/>
              <a:defRPr sz="2520"/>
            </a:lvl5pPr>
            <a:lvl6pPr marL="3200171" indent="0" algn="ctr">
              <a:buNone/>
              <a:defRPr sz="2520"/>
            </a:lvl6pPr>
            <a:lvl7pPr marL="3840206" indent="0" algn="ctr">
              <a:buNone/>
              <a:defRPr sz="2520"/>
            </a:lvl7pPr>
            <a:lvl8pPr marL="4480240" indent="0" algn="ctr">
              <a:buNone/>
              <a:defRPr sz="2520"/>
            </a:lvl8pPr>
            <a:lvl9pPr marL="5120274" indent="0" algn="ctr">
              <a:buNone/>
              <a:defRPr sz="252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D1099A11-C95F-4FE4-A05C-7A76EFB4B51F}" type="datetimeFigureOut">
              <a:rPr lang="es-PE" smtClean="0"/>
              <a:t>21/12/2020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C52F6F6-0FAD-44C6-BC6B-6A75121A5AB8}" type="slidenum">
              <a:rPr lang="es-PE" smtClean="0"/>
              <a:t>‹Nº›</a:t>
            </a:fld>
            <a:endParaRPr lang="es-PE"/>
          </a:p>
        </p:txBody>
      </p:sp>
      <p:cxnSp>
        <p:nvCxnSpPr>
          <p:cNvPr id="8" name="Straight Connector 7"/>
          <p:cNvCxnSpPr/>
          <p:nvPr/>
        </p:nvCxnSpPr>
        <p:spPr>
          <a:xfrm flipV="1">
            <a:off x="11740489" y="7369748"/>
            <a:ext cx="0" cy="128016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34106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1099A11-C95F-4FE4-A05C-7A76EFB4B51F}" type="datetimeFigureOut">
              <a:rPr lang="es-PE" smtClean="0"/>
              <a:t>21/12/2020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C52F6F6-0FAD-44C6-BC6B-6A75121A5AB8}" type="slidenum">
              <a:rPr lang="es-PE" smtClean="0"/>
              <a:t>‹Nº›</a:t>
            </a:fld>
            <a:endParaRPr lang="es-PE"/>
          </a:p>
        </p:txBody>
      </p:sp>
    </p:spTree>
    <p:extLst>
      <p:ext uri="{BB962C8B-B14F-4D97-AF65-F5344CB8AC3E}">
        <p14:creationId xmlns:p14="http://schemas.microsoft.com/office/powerpoint/2010/main" val="263975806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213726" y="1066800"/>
            <a:ext cx="3680118" cy="7574280"/>
          </a:xfrm>
        </p:spPr>
        <p:txBody>
          <a:bodyPr vert="eaVert" lIns="45720" tIns="91440" rIns="45720" bIns="9144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386712" y="1066800"/>
            <a:ext cx="10613673" cy="757428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1099A11-C95F-4FE4-A05C-7A76EFB4B51F}" type="datetimeFigureOut">
              <a:rPr lang="es-PE" smtClean="0"/>
              <a:t>21/12/2020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C52F6F6-0FAD-44C6-BC6B-6A75121A5AB8}" type="slidenum">
              <a:rPr lang="es-PE" smtClean="0"/>
              <a:t>‹Nº›</a:t>
            </a:fld>
            <a:endParaRPr lang="es-PE"/>
          </a:p>
        </p:txBody>
      </p:sp>
      <p:cxnSp>
        <p:nvCxnSpPr>
          <p:cNvPr id="7" name="Straight Connector 6"/>
          <p:cNvCxnSpPr/>
          <p:nvPr/>
        </p:nvCxnSpPr>
        <p:spPr>
          <a:xfrm rot="5400000" flipV="1">
            <a:off x="14080451" y="83028"/>
            <a:ext cx="0" cy="12800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77743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8" name="Triángulo isósceles 7"/>
          <p:cNvSpPr/>
          <p:nvPr userDrawn="1"/>
        </p:nvSpPr>
        <p:spPr>
          <a:xfrm rot="5400000">
            <a:off x="-169981" y="4087837"/>
            <a:ext cx="971232" cy="631267"/>
          </a:xfrm>
          <a:prstGeom prst="triangle">
            <a:avLst/>
          </a:prstGeom>
          <a:solidFill>
            <a:srgbClr val="FF0000"/>
          </a:solidFill>
          <a:ln>
            <a:noFill/>
          </a:ln>
        </p:spPr>
        <p:style>
          <a:lnRef idx="1">
            <a:schemeClr val="accent4"/>
          </a:lnRef>
          <a:fillRef idx="2">
            <a:schemeClr val="accent4"/>
          </a:fillRef>
          <a:effectRef idx="1">
            <a:schemeClr val="accent4"/>
          </a:effectRef>
          <a:fontRef idx="minor">
            <a:schemeClr val="dk1"/>
          </a:fontRef>
        </p:style>
        <p:txBody>
          <a:bodyPr lIns="127981" tIns="63990" rIns="127981" bIns="63990" rtlCol="0" anchor="ctr"/>
          <a:lstStyle/>
          <a:p>
            <a:pPr algn="ctr"/>
            <a:endParaRPr lang="es-PE"/>
          </a:p>
        </p:txBody>
      </p:sp>
      <p:sp>
        <p:nvSpPr>
          <p:cNvPr id="4" name="Rectángulo 3"/>
          <p:cNvSpPr/>
          <p:nvPr userDrawn="1"/>
        </p:nvSpPr>
        <p:spPr>
          <a:xfrm>
            <a:off x="1" y="0"/>
            <a:ext cx="17067215" cy="9601200"/>
          </a:xfrm>
          <a:prstGeom prst="rect">
            <a:avLst/>
          </a:prstGeom>
          <a:solidFill>
            <a:schemeClr val="bg1">
              <a:lumMod val="95000"/>
            </a:schemeClr>
          </a:solidFill>
          <a:ln>
            <a:noFill/>
          </a:ln>
        </p:spPr>
        <p:style>
          <a:lnRef idx="1">
            <a:schemeClr val="accent3"/>
          </a:lnRef>
          <a:fillRef idx="3">
            <a:schemeClr val="accent3"/>
          </a:fillRef>
          <a:effectRef idx="2">
            <a:schemeClr val="accent3"/>
          </a:effectRef>
          <a:fontRef idx="minor">
            <a:schemeClr val="lt1"/>
          </a:fontRef>
        </p:style>
        <p:txBody>
          <a:bodyPr lIns="127981" tIns="63990" rIns="127981" bIns="63990" rtlCol="0" anchor="ctr"/>
          <a:lstStyle/>
          <a:p>
            <a:pPr algn="ctr"/>
            <a:endParaRPr lang="es-PE"/>
          </a:p>
        </p:txBody>
      </p:sp>
    </p:spTree>
    <p:extLst>
      <p:ext uri="{BB962C8B-B14F-4D97-AF65-F5344CB8AC3E}">
        <p14:creationId xmlns:p14="http://schemas.microsoft.com/office/powerpoint/2010/main" val="617344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1099A11-C95F-4FE4-A05C-7A76EFB4B51F}" type="datetimeFigureOut">
              <a:rPr lang="es-PE" smtClean="0"/>
              <a:t>21/12/2020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C52F6F6-0FAD-44C6-BC6B-6A75121A5AB8}" type="slidenum">
              <a:rPr lang="es-PE" smtClean="0"/>
              <a:t>‹Nº›</a:t>
            </a:fld>
            <a:endParaRPr lang="es-PE"/>
          </a:p>
        </p:txBody>
      </p:sp>
    </p:spTree>
    <p:extLst>
      <p:ext uri="{BB962C8B-B14F-4D97-AF65-F5344CB8AC3E}">
        <p14:creationId xmlns:p14="http://schemas.microsoft.com/office/powerpoint/2010/main" val="25121946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1"/>
            <a:ext cx="17067213" cy="64008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17067213" cy="64008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21" y="6944192"/>
            <a:ext cx="10880348" cy="2048256"/>
          </a:xfrm>
        </p:spPr>
        <p:txBody>
          <a:bodyPr anchor="ctr">
            <a:normAutofit/>
          </a:bodyPr>
          <a:lstStyle>
            <a:lvl1pPr algn="r">
              <a:defRPr sz="7000" b="0" spc="280"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053719" y="6944192"/>
            <a:ext cx="4480143" cy="2048256"/>
          </a:xfrm>
        </p:spPr>
        <p:txBody>
          <a:bodyPr lIns="91440" rIns="91440" anchor="ctr">
            <a:normAutofit/>
          </a:bodyPr>
          <a:lstStyle>
            <a:lvl1pPr marL="0" indent="0">
              <a:lnSpc>
                <a:spcPct val="100000"/>
              </a:lnSpc>
              <a:spcBef>
                <a:spcPts val="0"/>
              </a:spcBef>
              <a:buNone/>
              <a:defRPr sz="2520">
                <a:solidFill>
                  <a:schemeClr val="tx1">
                    <a:lumMod val="95000"/>
                    <a:lumOff val="5000"/>
                  </a:schemeClr>
                </a:solidFill>
              </a:defRPr>
            </a:lvl1pPr>
            <a:lvl2pPr marL="640034" indent="0">
              <a:buNone/>
              <a:defRPr sz="2520">
                <a:solidFill>
                  <a:schemeClr val="tx1">
                    <a:tint val="75000"/>
                  </a:schemeClr>
                </a:solidFill>
              </a:defRPr>
            </a:lvl2pPr>
            <a:lvl3pPr marL="1280069" indent="0">
              <a:buNone/>
              <a:defRPr sz="2240">
                <a:solidFill>
                  <a:schemeClr val="tx1">
                    <a:tint val="75000"/>
                  </a:schemeClr>
                </a:solidFill>
              </a:defRPr>
            </a:lvl3pPr>
            <a:lvl4pPr marL="1920103" indent="0">
              <a:buNone/>
              <a:defRPr sz="1960">
                <a:solidFill>
                  <a:schemeClr val="tx1">
                    <a:tint val="75000"/>
                  </a:schemeClr>
                </a:solidFill>
              </a:defRPr>
            </a:lvl4pPr>
            <a:lvl5pPr marL="2560137" indent="0">
              <a:buNone/>
              <a:defRPr sz="1960">
                <a:solidFill>
                  <a:schemeClr val="tx1">
                    <a:tint val="75000"/>
                  </a:schemeClr>
                </a:solidFill>
              </a:defRPr>
            </a:lvl5pPr>
            <a:lvl6pPr marL="3200171" indent="0">
              <a:buNone/>
              <a:defRPr sz="1960">
                <a:solidFill>
                  <a:schemeClr val="tx1">
                    <a:tint val="75000"/>
                  </a:schemeClr>
                </a:solidFill>
              </a:defRPr>
            </a:lvl6pPr>
            <a:lvl7pPr marL="3840206" indent="0">
              <a:buNone/>
              <a:defRPr sz="1960">
                <a:solidFill>
                  <a:schemeClr val="tx1">
                    <a:tint val="75000"/>
                  </a:schemeClr>
                </a:solidFill>
              </a:defRPr>
            </a:lvl7pPr>
            <a:lvl8pPr marL="4480240" indent="0">
              <a:buNone/>
              <a:defRPr sz="1960">
                <a:solidFill>
                  <a:schemeClr val="tx1">
                    <a:tint val="75000"/>
                  </a:schemeClr>
                </a:solidFill>
              </a:defRPr>
            </a:lvl8pPr>
            <a:lvl9pPr marL="5120274" indent="0">
              <a:buNone/>
              <a:defRPr sz="196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1099A11-C95F-4FE4-A05C-7A76EFB4B51F}" type="datetimeFigureOut">
              <a:rPr lang="es-PE" smtClean="0"/>
              <a:t>21/12/2020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C52F6F6-0FAD-44C6-BC6B-6A75121A5AB8}" type="slidenum">
              <a:rPr lang="es-PE" smtClean="0"/>
              <a:t>‹Nº›</a:t>
            </a:fld>
            <a:endParaRPr lang="es-PE"/>
          </a:p>
        </p:txBody>
      </p:sp>
      <p:cxnSp>
        <p:nvCxnSpPr>
          <p:cNvPr id="8" name="Straight Connector 7"/>
          <p:cNvCxnSpPr/>
          <p:nvPr/>
        </p:nvCxnSpPr>
        <p:spPr>
          <a:xfrm flipV="1">
            <a:off x="11740489" y="7369748"/>
            <a:ext cx="0" cy="128016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12862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33646" y="819303"/>
            <a:ext cx="13606836" cy="2099462"/>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433645" y="3200400"/>
            <a:ext cx="6656213" cy="563270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8384268" y="3200400"/>
            <a:ext cx="6656213" cy="563270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1099A11-C95F-4FE4-A05C-7A76EFB4B51F}" type="datetimeFigureOut">
              <a:rPr lang="es-PE" smtClean="0"/>
              <a:t>21/12/2020</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5C52F6F6-0FAD-44C6-BC6B-6A75121A5AB8}" type="slidenum">
              <a:rPr lang="es-PE" smtClean="0"/>
              <a:t>‹Nº›</a:t>
            </a:fld>
            <a:endParaRPr lang="es-PE"/>
          </a:p>
        </p:txBody>
      </p:sp>
    </p:spTree>
    <p:extLst>
      <p:ext uri="{BB962C8B-B14F-4D97-AF65-F5344CB8AC3E}">
        <p14:creationId xmlns:p14="http://schemas.microsoft.com/office/powerpoint/2010/main" val="204934135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33646" y="3051490"/>
            <a:ext cx="6656213" cy="1152144"/>
          </a:xfrm>
        </p:spPr>
        <p:txBody>
          <a:bodyPr lIns="137160" rIns="137160" anchor="ctr">
            <a:normAutofit/>
          </a:bodyPr>
          <a:lstStyle>
            <a:lvl1pPr marL="0" indent="0">
              <a:spcBef>
                <a:spcPts val="0"/>
              </a:spcBef>
              <a:spcAft>
                <a:spcPts val="0"/>
              </a:spcAft>
              <a:buNone/>
              <a:defRPr sz="3220" b="0" cap="none" baseline="0">
                <a:solidFill>
                  <a:schemeClr val="accent1"/>
                </a:solidFill>
                <a:latin typeface="+mn-lt"/>
              </a:defRPr>
            </a:lvl1pPr>
            <a:lvl2pPr marL="640034" indent="0">
              <a:buNone/>
              <a:defRPr sz="2800" b="1"/>
            </a:lvl2pPr>
            <a:lvl3pPr marL="1280069" indent="0">
              <a:buNone/>
              <a:defRPr sz="2520" b="1"/>
            </a:lvl3pPr>
            <a:lvl4pPr marL="1920103" indent="0">
              <a:buNone/>
              <a:defRPr sz="2240" b="1"/>
            </a:lvl4pPr>
            <a:lvl5pPr marL="2560137" indent="0">
              <a:buNone/>
              <a:defRPr sz="2240" b="1"/>
            </a:lvl5pPr>
            <a:lvl6pPr marL="3200171" indent="0">
              <a:buNone/>
              <a:defRPr sz="2240" b="1"/>
            </a:lvl6pPr>
            <a:lvl7pPr marL="3840206" indent="0">
              <a:buNone/>
              <a:defRPr sz="2240" b="1"/>
            </a:lvl7pPr>
            <a:lvl8pPr marL="4480240" indent="0">
              <a:buNone/>
              <a:defRPr sz="2240" b="1"/>
            </a:lvl8pPr>
            <a:lvl9pPr marL="5120274" indent="0">
              <a:buNone/>
              <a:defRPr sz="224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433646" y="4154903"/>
            <a:ext cx="6656213" cy="46782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8386463" y="3051490"/>
            <a:ext cx="6656213" cy="1152144"/>
          </a:xfrm>
        </p:spPr>
        <p:txBody>
          <a:bodyPr lIns="137160" rIns="137160" anchor="ctr">
            <a:normAutofit/>
          </a:bodyPr>
          <a:lstStyle>
            <a:lvl1pPr marL="0" indent="0">
              <a:spcBef>
                <a:spcPts val="0"/>
              </a:spcBef>
              <a:spcAft>
                <a:spcPts val="0"/>
              </a:spcAft>
              <a:buNone/>
              <a:defRPr lang="en-US" sz="3220" b="0" kern="1200" cap="none" baseline="0" dirty="0">
                <a:solidFill>
                  <a:schemeClr val="accent1"/>
                </a:solidFill>
                <a:latin typeface="+mn-lt"/>
                <a:ea typeface="+mn-ea"/>
                <a:cs typeface="+mn-cs"/>
              </a:defRPr>
            </a:lvl1pPr>
            <a:lvl2pPr marL="640034" indent="0">
              <a:buNone/>
              <a:defRPr sz="2800" b="1"/>
            </a:lvl2pPr>
            <a:lvl3pPr marL="1280069" indent="0">
              <a:buNone/>
              <a:defRPr sz="2520" b="1"/>
            </a:lvl3pPr>
            <a:lvl4pPr marL="1920103" indent="0">
              <a:buNone/>
              <a:defRPr sz="2240" b="1"/>
            </a:lvl4pPr>
            <a:lvl5pPr marL="2560137" indent="0">
              <a:buNone/>
              <a:defRPr sz="2240" b="1"/>
            </a:lvl5pPr>
            <a:lvl6pPr marL="3200171" indent="0">
              <a:buNone/>
              <a:defRPr sz="2240" b="1"/>
            </a:lvl6pPr>
            <a:lvl7pPr marL="3840206" indent="0">
              <a:buNone/>
              <a:defRPr sz="2240" b="1"/>
            </a:lvl7pPr>
            <a:lvl8pPr marL="4480240" indent="0">
              <a:buNone/>
              <a:defRPr sz="2240" b="1"/>
            </a:lvl8pPr>
            <a:lvl9pPr marL="5120274" indent="0">
              <a:buNone/>
              <a:defRPr sz="2240" b="1"/>
            </a:lvl9pPr>
          </a:lstStyle>
          <a:p>
            <a:pPr marL="0" lvl="0" indent="0" algn="l" defTabSz="1280069" rtl="0" eaLnBrk="1" latinLnBrk="0" hangingPunct="1">
              <a:lnSpc>
                <a:spcPct val="90000"/>
              </a:lnSpc>
              <a:spcBef>
                <a:spcPts val="2520"/>
              </a:spcBef>
              <a:buNone/>
            </a:pPr>
            <a:r>
              <a:rPr lang="es-ES" smtClean="0"/>
              <a:t>Haga clic para modificar el estilo de texto del patrón</a:t>
            </a:r>
          </a:p>
        </p:txBody>
      </p:sp>
      <p:sp>
        <p:nvSpPr>
          <p:cNvPr id="6" name="Content Placeholder 5"/>
          <p:cNvSpPr>
            <a:spLocks noGrp="1"/>
          </p:cNvSpPr>
          <p:nvPr>
            <p:ph sz="quarter" idx="4"/>
          </p:nvPr>
        </p:nvSpPr>
        <p:spPr>
          <a:xfrm>
            <a:off x="8386463" y="4154903"/>
            <a:ext cx="6656213" cy="46782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1099A11-C95F-4FE4-A05C-7A76EFB4B51F}" type="datetimeFigureOut">
              <a:rPr lang="es-PE" smtClean="0"/>
              <a:t>21/12/2020</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5C52F6F6-0FAD-44C6-BC6B-6A75121A5AB8}" type="slidenum">
              <a:rPr lang="es-PE" smtClean="0"/>
              <a:t>‹Nº›</a:t>
            </a:fld>
            <a:endParaRPr lang="es-PE"/>
          </a:p>
        </p:txBody>
      </p:sp>
    </p:spTree>
    <p:extLst>
      <p:ext uri="{BB962C8B-B14F-4D97-AF65-F5344CB8AC3E}">
        <p14:creationId xmlns:p14="http://schemas.microsoft.com/office/powerpoint/2010/main" val="230621933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1099A11-C95F-4FE4-A05C-7A76EFB4B51F}" type="datetimeFigureOut">
              <a:rPr lang="es-PE" smtClean="0"/>
              <a:t>21/12/2020</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5C52F6F6-0FAD-44C6-BC6B-6A75121A5AB8}" type="slidenum">
              <a:rPr lang="es-PE" smtClean="0"/>
              <a:t>‹Nº›</a:t>
            </a:fld>
            <a:endParaRPr lang="es-PE"/>
          </a:p>
        </p:txBody>
      </p:sp>
    </p:spTree>
    <p:extLst>
      <p:ext uri="{BB962C8B-B14F-4D97-AF65-F5344CB8AC3E}">
        <p14:creationId xmlns:p14="http://schemas.microsoft.com/office/powerpoint/2010/main" val="388869678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099A11-C95F-4FE4-A05C-7A76EFB4B51F}" type="datetimeFigureOut">
              <a:rPr lang="es-PE" smtClean="0"/>
              <a:t>21/12/2020</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5C52F6F6-0FAD-44C6-BC6B-6A75121A5AB8}" type="slidenum">
              <a:rPr lang="es-PE" smtClean="0"/>
              <a:t>‹Nº›</a:t>
            </a:fld>
            <a:endParaRPr lang="es-PE"/>
          </a:p>
        </p:txBody>
      </p:sp>
    </p:spTree>
    <p:extLst>
      <p:ext uri="{BB962C8B-B14F-4D97-AF65-F5344CB8AC3E}">
        <p14:creationId xmlns:p14="http://schemas.microsoft.com/office/powerpoint/2010/main" val="292417311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433646" y="660113"/>
            <a:ext cx="6144197" cy="2432304"/>
          </a:xfrm>
        </p:spPr>
        <p:txBody>
          <a:bodyPr>
            <a:noAutofit/>
          </a:bodyPr>
          <a:lstStyle>
            <a:lvl1pPr>
              <a:lnSpc>
                <a:spcPct val="80000"/>
              </a:lnSpc>
              <a:defRPr sz="56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000256" y="1152144"/>
            <a:ext cx="7949054" cy="7258507"/>
          </a:xfrm>
        </p:spPr>
        <p:txBody>
          <a:bodyPr/>
          <a:lstStyle>
            <a:lvl1pPr>
              <a:defRPr sz="3360"/>
            </a:lvl1pPr>
            <a:lvl2pPr>
              <a:defRPr sz="2800"/>
            </a:lvl2pPr>
            <a:lvl3pPr>
              <a:defRPr sz="2240"/>
            </a:lvl3pPr>
            <a:lvl4pPr>
              <a:defRPr sz="2240"/>
            </a:lvl4pPr>
            <a:lvl5pPr>
              <a:defRPr sz="2240"/>
            </a:lvl5pPr>
            <a:lvl6pPr>
              <a:defRPr sz="2240"/>
            </a:lvl6pPr>
            <a:lvl7pPr>
              <a:defRPr sz="2240"/>
            </a:lvl7pPr>
            <a:lvl8pPr>
              <a:defRPr sz="2240"/>
            </a:lvl8pPr>
            <a:lvl9pPr>
              <a:defRPr sz="224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433646" y="3160508"/>
            <a:ext cx="6144197" cy="5267212"/>
          </a:xfrm>
        </p:spPr>
        <p:txBody>
          <a:bodyPr lIns="91440" rIns="91440">
            <a:normAutofit/>
          </a:bodyPr>
          <a:lstStyle>
            <a:lvl1pPr marL="0" indent="0">
              <a:lnSpc>
                <a:spcPct val="108000"/>
              </a:lnSpc>
              <a:spcBef>
                <a:spcPts val="840"/>
              </a:spcBef>
              <a:buNone/>
              <a:defRPr sz="2240"/>
            </a:lvl1pPr>
            <a:lvl2pPr marL="640034" indent="0">
              <a:buNone/>
              <a:defRPr sz="1680"/>
            </a:lvl2pPr>
            <a:lvl3pPr marL="1280069" indent="0">
              <a:buNone/>
              <a:defRPr sz="1400"/>
            </a:lvl3pPr>
            <a:lvl4pPr marL="1920103" indent="0">
              <a:buNone/>
              <a:defRPr sz="1260"/>
            </a:lvl4pPr>
            <a:lvl5pPr marL="2560137" indent="0">
              <a:buNone/>
              <a:defRPr sz="1260"/>
            </a:lvl5pPr>
            <a:lvl6pPr marL="3200171" indent="0">
              <a:buNone/>
              <a:defRPr sz="1260"/>
            </a:lvl6pPr>
            <a:lvl7pPr marL="3840206" indent="0">
              <a:buNone/>
              <a:defRPr sz="1260"/>
            </a:lvl7pPr>
            <a:lvl8pPr marL="4480240" indent="0">
              <a:buNone/>
              <a:defRPr sz="1260"/>
            </a:lvl8pPr>
            <a:lvl9pPr marL="5120274" indent="0">
              <a:buNone/>
              <a:defRPr sz="126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1099A11-C95F-4FE4-A05C-7A76EFB4B51F}" type="datetimeFigureOut">
              <a:rPr lang="es-PE" smtClean="0"/>
              <a:t>21/12/2020</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5C52F6F6-0FAD-44C6-BC6B-6A75121A5AB8}" type="slidenum">
              <a:rPr lang="es-PE" smtClean="0"/>
              <a:t>‹Nº›</a:t>
            </a:fld>
            <a:endParaRPr lang="es-PE"/>
          </a:p>
        </p:txBody>
      </p:sp>
    </p:spTree>
    <p:extLst>
      <p:ext uri="{BB962C8B-B14F-4D97-AF65-F5344CB8AC3E}">
        <p14:creationId xmlns:p14="http://schemas.microsoft.com/office/powerpoint/2010/main" val="34526243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40021" y="6944193"/>
            <a:ext cx="10880348" cy="2048256"/>
          </a:xfrm>
        </p:spPr>
        <p:txBody>
          <a:bodyPr anchor="ctr">
            <a:normAutofit/>
          </a:bodyPr>
          <a:lstStyle>
            <a:lvl1pPr algn="r">
              <a:defRPr sz="7000" spc="28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1"/>
            <a:ext cx="17062946" cy="6400800"/>
          </a:xfrm>
          <a:solidFill>
            <a:schemeClr val="accent1">
              <a:lumMod val="60000"/>
              <a:lumOff val="40000"/>
            </a:schemeClr>
          </a:solidFill>
        </p:spPr>
        <p:txBody>
          <a:bodyPr lIns="457200" tIns="365760" rIns="45720" bIns="45720" anchor="t"/>
          <a:lstStyle>
            <a:lvl1pPr marL="0" indent="0">
              <a:buNone/>
              <a:defRPr sz="4480"/>
            </a:lvl1pPr>
            <a:lvl2pPr marL="640034" indent="0">
              <a:buNone/>
              <a:defRPr sz="3920"/>
            </a:lvl2pPr>
            <a:lvl3pPr marL="1280069" indent="0">
              <a:buNone/>
              <a:defRPr sz="3360"/>
            </a:lvl3pPr>
            <a:lvl4pPr marL="1920103" indent="0">
              <a:buNone/>
              <a:defRPr sz="2800"/>
            </a:lvl4pPr>
            <a:lvl5pPr marL="2560137" indent="0">
              <a:buNone/>
              <a:defRPr sz="2800"/>
            </a:lvl5pPr>
            <a:lvl6pPr marL="3200171" indent="0">
              <a:buNone/>
              <a:defRPr sz="2800"/>
            </a:lvl6pPr>
            <a:lvl7pPr marL="3840206" indent="0">
              <a:buNone/>
              <a:defRPr sz="2800"/>
            </a:lvl7pPr>
            <a:lvl8pPr marL="4480240" indent="0">
              <a:buNone/>
              <a:defRPr sz="2800"/>
            </a:lvl8pPr>
            <a:lvl9pPr marL="5120274" indent="0">
              <a:buNone/>
              <a:defRPr sz="28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053719" y="6944193"/>
            <a:ext cx="4480143" cy="2048256"/>
          </a:xfrm>
        </p:spPr>
        <p:txBody>
          <a:bodyPr lIns="91440" rIns="91440" anchor="ctr">
            <a:normAutofit/>
          </a:bodyPr>
          <a:lstStyle>
            <a:lvl1pPr marL="0" indent="0">
              <a:lnSpc>
                <a:spcPct val="100000"/>
              </a:lnSpc>
              <a:spcBef>
                <a:spcPts val="0"/>
              </a:spcBef>
              <a:buNone/>
              <a:defRPr sz="2520">
                <a:solidFill>
                  <a:schemeClr val="tx1">
                    <a:lumMod val="95000"/>
                    <a:lumOff val="5000"/>
                  </a:schemeClr>
                </a:solidFill>
              </a:defRPr>
            </a:lvl1pPr>
            <a:lvl2pPr marL="640034" indent="0">
              <a:buNone/>
              <a:defRPr sz="1960"/>
            </a:lvl2pPr>
            <a:lvl3pPr marL="1280069" indent="0">
              <a:buNone/>
              <a:defRPr sz="1680"/>
            </a:lvl3pPr>
            <a:lvl4pPr marL="1920103" indent="0">
              <a:buNone/>
              <a:defRPr sz="1400"/>
            </a:lvl4pPr>
            <a:lvl5pPr marL="2560137" indent="0">
              <a:buNone/>
              <a:defRPr sz="1400"/>
            </a:lvl5pPr>
            <a:lvl6pPr marL="3200171" indent="0">
              <a:buNone/>
              <a:defRPr sz="1400"/>
            </a:lvl6pPr>
            <a:lvl7pPr marL="3840206" indent="0">
              <a:buNone/>
              <a:defRPr sz="1400"/>
            </a:lvl7pPr>
            <a:lvl8pPr marL="4480240" indent="0">
              <a:buNone/>
              <a:defRPr sz="1400"/>
            </a:lvl8pPr>
            <a:lvl9pPr marL="5120274" indent="0">
              <a:buNone/>
              <a:defRPr sz="14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1099A11-C95F-4FE4-A05C-7A76EFB4B51F}" type="datetimeFigureOut">
              <a:rPr lang="es-PE" smtClean="0"/>
              <a:t>21/12/2020</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5C52F6F6-0FAD-44C6-BC6B-6A75121A5AB8}" type="slidenum">
              <a:rPr lang="es-PE" smtClean="0"/>
              <a:t>‹Nº›</a:t>
            </a:fld>
            <a:endParaRPr lang="es-PE"/>
          </a:p>
        </p:txBody>
      </p:sp>
      <p:cxnSp>
        <p:nvCxnSpPr>
          <p:cNvPr id="8" name="Straight Connector 7"/>
          <p:cNvCxnSpPr/>
          <p:nvPr/>
        </p:nvCxnSpPr>
        <p:spPr>
          <a:xfrm flipV="1">
            <a:off x="11740489" y="7369748"/>
            <a:ext cx="0" cy="128016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04037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33646" y="819303"/>
            <a:ext cx="13606836" cy="2099462"/>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33647" y="3200400"/>
            <a:ext cx="13606837" cy="5632704"/>
          </a:xfrm>
          <a:prstGeom prst="rect">
            <a:avLst/>
          </a:prstGeom>
        </p:spPr>
        <p:txBody>
          <a:bodyPr vert="horz" lIns="45720" tIns="45720" rIns="4572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433648" y="9058986"/>
            <a:ext cx="3015520" cy="384048"/>
          </a:xfrm>
          <a:prstGeom prst="rect">
            <a:avLst/>
          </a:prstGeom>
        </p:spPr>
        <p:txBody>
          <a:bodyPr vert="horz" lIns="91440" tIns="45720" rIns="91440" bIns="45720" rtlCol="0" anchor="ctr"/>
          <a:lstStyle>
            <a:lvl1pPr algn="l">
              <a:defRPr sz="1400">
                <a:solidFill>
                  <a:schemeClr val="tx1">
                    <a:lumMod val="95000"/>
                    <a:lumOff val="5000"/>
                  </a:schemeClr>
                </a:solidFill>
                <a:latin typeface="+mj-lt"/>
              </a:defRPr>
            </a:lvl1pPr>
          </a:lstStyle>
          <a:p>
            <a:fld id="{D1099A11-C95F-4FE4-A05C-7A76EFB4B51F}" type="datetimeFigureOut">
              <a:rPr lang="es-PE" smtClean="0"/>
              <a:t>21/12/2020</a:t>
            </a:fld>
            <a:endParaRPr lang="es-PE"/>
          </a:p>
        </p:txBody>
      </p:sp>
      <p:sp>
        <p:nvSpPr>
          <p:cNvPr id="5" name="Footer Placeholder 4"/>
          <p:cNvSpPr>
            <a:spLocks noGrp="1"/>
          </p:cNvSpPr>
          <p:nvPr>
            <p:ph type="ftr" sz="quarter" idx="3"/>
          </p:nvPr>
        </p:nvSpPr>
        <p:spPr>
          <a:xfrm>
            <a:off x="6779475" y="9058986"/>
            <a:ext cx="8261274" cy="384048"/>
          </a:xfrm>
          <a:prstGeom prst="rect">
            <a:avLst/>
          </a:prstGeom>
        </p:spPr>
        <p:txBody>
          <a:bodyPr vert="horz" lIns="91440" tIns="45720" rIns="91440" bIns="45720" rtlCol="0" anchor="ctr"/>
          <a:lstStyle>
            <a:lvl1pPr algn="r">
              <a:defRPr sz="1400" cap="all" baseline="0">
                <a:solidFill>
                  <a:schemeClr val="tx1">
                    <a:lumMod val="95000"/>
                    <a:lumOff val="5000"/>
                  </a:schemeClr>
                </a:solidFill>
                <a:latin typeface="+mj-lt"/>
              </a:defRPr>
            </a:lvl1pPr>
          </a:lstStyle>
          <a:p>
            <a:endParaRPr lang="es-PE"/>
          </a:p>
        </p:txBody>
      </p:sp>
      <p:sp>
        <p:nvSpPr>
          <p:cNvPr id="6" name="Slide Number Placeholder 5"/>
          <p:cNvSpPr>
            <a:spLocks noGrp="1"/>
          </p:cNvSpPr>
          <p:nvPr>
            <p:ph type="sldNum" sz="quarter" idx="4"/>
          </p:nvPr>
        </p:nvSpPr>
        <p:spPr>
          <a:xfrm>
            <a:off x="15170856" y="9058986"/>
            <a:ext cx="1363007" cy="384048"/>
          </a:xfrm>
          <a:prstGeom prst="rect">
            <a:avLst/>
          </a:prstGeom>
        </p:spPr>
        <p:txBody>
          <a:bodyPr vert="horz" lIns="91440" tIns="45720" rIns="91440" bIns="45720" rtlCol="0" anchor="ctr"/>
          <a:lstStyle>
            <a:lvl1pPr algn="l">
              <a:defRPr sz="1400">
                <a:solidFill>
                  <a:schemeClr val="tx1">
                    <a:lumMod val="95000"/>
                    <a:lumOff val="5000"/>
                  </a:schemeClr>
                </a:solidFill>
                <a:latin typeface="+mj-lt"/>
              </a:defRPr>
            </a:lvl1pPr>
          </a:lstStyle>
          <a:p>
            <a:fld id="{5C52F6F6-0FAD-44C6-BC6B-6A75121A5AB8}" type="slidenum">
              <a:rPr lang="es-PE" smtClean="0"/>
              <a:t>‹Nº›</a:t>
            </a:fld>
            <a:endParaRPr lang="es-PE"/>
          </a:p>
        </p:txBody>
      </p:sp>
      <p:cxnSp>
        <p:nvCxnSpPr>
          <p:cNvPr id="7" name="Straight Connector 6"/>
          <p:cNvCxnSpPr/>
          <p:nvPr/>
        </p:nvCxnSpPr>
        <p:spPr>
          <a:xfrm flipV="1">
            <a:off x="1066701" y="1156854"/>
            <a:ext cx="0" cy="128016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20280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hf sldNum="0" hdr="0" ftr="0" dt="0"/>
  <p:txStyles>
    <p:titleStyle>
      <a:lvl1pPr algn="l" defTabSz="1280069" rtl="0" eaLnBrk="1" latinLnBrk="0" hangingPunct="1">
        <a:lnSpc>
          <a:spcPct val="80000"/>
        </a:lnSpc>
        <a:spcBef>
          <a:spcPct val="0"/>
        </a:spcBef>
        <a:buNone/>
        <a:defRPr sz="7000" kern="1200" cap="all" spc="140" baseline="0">
          <a:solidFill>
            <a:schemeClr val="tx1">
              <a:lumMod val="95000"/>
              <a:lumOff val="5000"/>
            </a:schemeClr>
          </a:solidFill>
          <a:latin typeface="+mj-lt"/>
          <a:ea typeface="+mj-ea"/>
          <a:cs typeface="+mj-cs"/>
        </a:defRPr>
      </a:lvl1pPr>
    </p:titleStyle>
    <p:bodyStyle>
      <a:lvl1pPr marL="128007" indent="-128007" algn="l" defTabSz="1280069" rtl="0" eaLnBrk="1" latinLnBrk="0" hangingPunct="1">
        <a:lnSpc>
          <a:spcPct val="90000"/>
        </a:lnSpc>
        <a:spcBef>
          <a:spcPts val="1680"/>
        </a:spcBef>
        <a:spcAft>
          <a:spcPts val="280"/>
        </a:spcAft>
        <a:buClr>
          <a:schemeClr val="accent1"/>
        </a:buClr>
        <a:buSzPct val="100000"/>
        <a:buFont typeface="Tw Cen MT" panose="020B0602020104020603" pitchFamily="34" charset="0"/>
        <a:buChar char=" "/>
        <a:defRPr sz="3080" kern="1200">
          <a:solidFill>
            <a:schemeClr val="tx1"/>
          </a:solidFill>
          <a:latin typeface="+mn-lt"/>
          <a:ea typeface="+mn-ea"/>
          <a:cs typeface="+mn-cs"/>
        </a:defRPr>
      </a:lvl1pPr>
      <a:lvl2pPr marL="371220" indent="-192010" algn="l" defTabSz="1280069" rtl="0" eaLnBrk="1" latinLnBrk="0" hangingPunct="1">
        <a:lnSpc>
          <a:spcPct val="90000"/>
        </a:lnSpc>
        <a:spcBef>
          <a:spcPts val="280"/>
        </a:spcBef>
        <a:spcAft>
          <a:spcPts val="560"/>
        </a:spcAft>
        <a:buClr>
          <a:schemeClr val="accent1"/>
        </a:buClr>
        <a:buFont typeface="Wingdings 3" pitchFamily="18" charset="2"/>
        <a:buChar char=""/>
        <a:defRPr sz="2520" kern="1200">
          <a:solidFill>
            <a:schemeClr val="tx1"/>
          </a:solidFill>
          <a:latin typeface="+mn-lt"/>
          <a:ea typeface="+mn-ea"/>
          <a:cs typeface="+mn-cs"/>
        </a:defRPr>
      </a:lvl2pPr>
      <a:lvl3pPr marL="627234" indent="-192010" algn="l" defTabSz="1280069" rtl="0" eaLnBrk="1" latinLnBrk="0" hangingPunct="1">
        <a:lnSpc>
          <a:spcPct val="90000"/>
        </a:lnSpc>
        <a:spcBef>
          <a:spcPts val="280"/>
        </a:spcBef>
        <a:spcAft>
          <a:spcPts val="560"/>
        </a:spcAft>
        <a:buClr>
          <a:schemeClr val="accent1"/>
        </a:buClr>
        <a:buFont typeface="Wingdings 3" pitchFamily="18" charset="2"/>
        <a:buChar char=""/>
        <a:defRPr sz="1960" kern="1200">
          <a:solidFill>
            <a:schemeClr val="tx1"/>
          </a:solidFill>
          <a:latin typeface="+mn-lt"/>
          <a:ea typeface="+mn-ea"/>
          <a:cs typeface="+mn-cs"/>
        </a:defRPr>
      </a:lvl3pPr>
      <a:lvl4pPr marL="832045" indent="-192010" algn="l" defTabSz="1280069" rtl="0" eaLnBrk="1" latinLnBrk="0" hangingPunct="1">
        <a:lnSpc>
          <a:spcPct val="90000"/>
        </a:lnSpc>
        <a:spcBef>
          <a:spcPts val="280"/>
        </a:spcBef>
        <a:spcAft>
          <a:spcPts val="560"/>
        </a:spcAft>
        <a:buClr>
          <a:schemeClr val="accent1"/>
        </a:buClr>
        <a:buFont typeface="Wingdings 3" pitchFamily="18" charset="2"/>
        <a:buChar char=""/>
        <a:defRPr sz="1960" kern="1200">
          <a:solidFill>
            <a:schemeClr val="tx1"/>
          </a:solidFill>
          <a:latin typeface="+mn-lt"/>
          <a:ea typeface="+mn-ea"/>
          <a:cs typeface="+mn-cs"/>
        </a:defRPr>
      </a:lvl4pPr>
      <a:lvl5pPr marL="1088058" indent="-192010" algn="l" defTabSz="1280069" rtl="0" eaLnBrk="1" latinLnBrk="0" hangingPunct="1">
        <a:lnSpc>
          <a:spcPct val="90000"/>
        </a:lnSpc>
        <a:spcBef>
          <a:spcPts val="280"/>
        </a:spcBef>
        <a:spcAft>
          <a:spcPts val="560"/>
        </a:spcAft>
        <a:buClr>
          <a:schemeClr val="accent1"/>
        </a:buClr>
        <a:buFont typeface="Wingdings 3" pitchFamily="18" charset="2"/>
        <a:buChar char=""/>
        <a:defRPr sz="1960" kern="1200">
          <a:solidFill>
            <a:schemeClr val="tx1"/>
          </a:solidFill>
          <a:latin typeface="+mn-lt"/>
          <a:ea typeface="+mn-ea"/>
          <a:cs typeface="+mn-cs"/>
        </a:defRPr>
      </a:lvl5pPr>
      <a:lvl6pPr marL="1280069" indent="-192010" algn="l" defTabSz="1280069" rtl="0" eaLnBrk="1" latinLnBrk="0" hangingPunct="1">
        <a:lnSpc>
          <a:spcPct val="90000"/>
        </a:lnSpc>
        <a:spcBef>
          <a:spcPts val="280"/>
        </a:spcBef>
        <a:spcAft>
          <a:spcPts val="560"/>
        </a:spcAft>
        <a:buClr>
          <a:schemeClr val="accent1"/>
        </a:buClr>
        <a:buFont typeface="Wingdings 3" pitchFamily="18" charset="2"/>
        <a:buChar char=""/>
        <a:defRPr sz="1960" kern="1200">
          <a:solidFill>
            <a:schemeClr val="tx1"/>
          </a:solidFill>
          <a:latin typeface="+mn-lt"/>
          <a:ea typeface="+mn-ea"/>
          <a:cs typeface="+mn-cs"/>
        </a:defRPr>
      </a:lvl6pPr>
      <a:lvl7pPr marL="1484880" indent="-192010" algn="l" defTabSz="1280069" rtl="0" eaLnBrk="1" latinLnBrk="0" hangingPunct="1">
        <a:lnSpc>
          <a:spcPct val="90000"/>
        </a:lnSpc>
        <a:spcBef>
          <a:spcPts val="280"/>
        </a:spcBef>
        <a:spcAft>
          <a:spcPts val="560"/>
        </a:spcAft>
        <a:buClr>
          <a:schemeClr val="accent1"/>
        </a:buClr>
        <a:buFont typeface="Wingdings 3" pitchFamily="18" charset="2"/>
        <a:buChar char=""/>
        <a:defRPr sz="1960" kern="1200">
          <a:solidFill>
            <a:schemeClr val="tx1"/>
          </a:solidFill>
          <a:latin typeface="+mn-lt"/>
          <a:ea typeface="+mn-ea"/>
          <a:cs typeface="+mn-cs"/>
        </a:defRPr>
      </a:lvl7pPr>
      <a:lvl8pPr marL="1702491" indent="-192010" algn="l" defTabSz="1280069" rtl="0" eaLnBrk="1" latinLnBrk="0" hangingPunct="1">
        <a:lnSpc>
          <a:spcPct val="90000"/>
        </a:lnSpc>
        <a:spcBef>
          <a:spcPts val="280"/>
        </a:spcBef>
        <a:spcAft>
          <a:spcPts val="560"/>
        </a:spcAft>
        <a:buClr>
          <a:schemeClr val="accent1"/>
        </a:buClr>
        <a:buFont typeface="Wingdings 3" pitchFamily="18" charset="2"/>
        <a:buChar char=""/>
        <a:defRPr sz="1960" kern="1200">
          <a:solidFill>
            <a:schemeClr val="tx1"/>
          </a:solidFill>
          <a:latin typeface="+mn-lt"/>
          <a:ea typeface="+mn-ea"/>
          <a:cs typeface="+mn-cs"/>
        </a:defRPr>
      </a:lvl8pPr>
      <a:lvl9pPr marL="1907302" indent="-192010" algn="l" defTabSz="1280069" rtl="0" eaLnBrk="1" latinLnBrk="0" hangingPunct="1">
        <a:lnSpc>
          <a:spcPct val="90000"/>
        </a:lnSpc>
        <a:spcBef>
          <a:spcPts val="280"/>
        </a:spcBef>
        <a:spcAft>
          <a:spcPts val="560"/>
        </a:spcAft>
        <a:buClr>
          <a:schemeClr val="accent1"/>
        </a:buClr>
        <a:buFont typeface="Wingdings 3" pitchFamily="18" charset="2"/>
        <a:buChar char=""/>
        <a:defRPr sz="1960" kern="1200">
          <a:solidFill>
            <a:schemeClr val="tx1"/>
          </a:solidFill>
          <a:latin typeface="+mn-lt"/>
          <a:ea typeface="+mn-ea"/>
          <a:cs typeface="+mn-cs"/>
        </a:defRPr>
      </a:lvl9pPr>
    </p:bodyStyle>
    <p:otherStyle>
      <a:defPPr>
        <a:defRPr lang="en-US"/>
      </a:defPPr>
      <a:lvl1pPr marL="0" algn="l" defTabSz="1280069" rtl="0" eaLnBrk="1" latinLnBrk="0" hangingPunct="1">
        <a:defRPr sz="2520" kern="1200">
          <a:solidFill>
            <a:schemeClr val="tx1"/>
          </a:solidFill>
          <a:latin typeface="+mn-lt"/>
          <a:ea typeface="+mn-ea"/>
          <a:cs typeface="+mn-cs"/>
        </a:defRPr>
      </a:lvl1pPr>
      <a:lvl2pPr marL="640034" algn="l" defTabSz="1280069" rtl="0" eaLnBrk="1" latinLnBrk="0" hangingPunct="1">
        <a:defRPr sz="2520" kern="1200">
          <a:solidFill>
            <a:schemeClr val="tx1"/>
          </a:solidFill>
          <a:latin typeface="+mn-lt"/>
          <a:ea typeface="+mn-ea"/>
          <a:cs typeface="+mn-cs"/>
        </a:defRPr>
      </a:lvl2pPr>
      <a:lvl3pPr marL="1280069" algn="l" defTabSz="1280069" rtl="0" eaLnBrk="1" latinLnBrk="0" hangingPunct="1">
        <a:defRPr sz="2520" kern="1200">
          <a:solidFill>
            <a:schemeClr val="tx1"/>
          </a:solidFill>
          <a:latin typeface="+mn-lt"/>
          <a:ea typeface="+mn-ea"/>
          <a:cs typeface="+mn-cs"/>
        </a:defRPr>
      </a:lvl3pPr>
      <a:lvl4pPr marL="1920103" algn="l" defTabSz="1280069" rtl="0" eaLnBrk="1" latinLnBrk="0" hangingPunct="1">
        <a:defRPr sz="2520" kern="1200">
          <a:solidFill>
            <a:schemeClr val="tx1"/>
          </a:solidFill>
          <a:latin typeface="+mn-lt"/>
          <a:ea typeface="+mn-ea"/>
          <a:cs typeface="+mn-cs"/>
        </a:defRPr>
      </a:lvl4pPr>
      <a:lvl5pPr marL="2560137" algn="l" defTabSz="1280069" rtl="0" eaLnBrk="1" latinLnBrk="0" hangingPunct="1">
        <a:defRPr sz="2520" kern="1200">
          <a:solidFill>
            <a:schemeClr val="tx1"/>
          </a:solidFill>
          <a:latin typeface="+mn-lt"/>
          <a:ea typeface="+mn-ea"/>
          <a:cs typeface="+mn-cs"/>
        </a:defRPr>
      </a:lvl5pPr>
      <a:lvl6pPr marL="3200171" algn="l" defTabSz="1280069" rtl="0" eaLnBrk="1" latinLnBrk="0" hangingPunct="1">
        <a:defRPr sz="2520" kern="1200">
          <a:solidFill>
            <a:schemeClr val="tx1"/>
          </a:solidFill>
          <a:latin typeface="+mn-lt"/>
          <a:ea typeface="+mn-ea"/>
          <a:cs typeface="+mn-cs"/>
        </a:defRPr>
      </a:lvl6pPr>
      <a:lvl7pPr marL="3840206" algn="l" defTabSz="1280069" rtl="0" eaLnBrk="1" latinLnBrk="0" hangingPunct="1">
        <a:defRPr sz="2520" kern="1200">
          <a:solidFill>
            <a:schemeClr val="tx1"/>
          </a:solidFill>
          <a:latin typeface="+mn-lt"/>
          <a:ea typeface="+mn-ea"/>
          <a:cs typeface="+mn-cs"/>
        </a:defRPr>
      </a:lvl7pPr>
      <a:lvl8pPr marL="4480240" algn="l" defTabSz="1280069" rtl="0" eaLnBrk="1" latinLnBrk="0" hangingPunct="1">
        <a:defRPr sz="2520" kern="1200">
          <a:solidFill>
            <a:schemeClr val="tx1"/>
          </a:solidFill>
          <a:latin typeface="+mn-lt"/>
          <a:ea typeface="+mn-ea"/>
          <a:cs typeface="+mn-cs"/>
        </a:defRPr>
      </a:lvl8pPr>
      <a:lvl9pPr marL="5120274" algn="l" defTabSz="1280069"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fi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jp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jf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uadroTexto 36"/>
          <p:cNvSpPr txBox="1"/>
          <p:nvPr/>
        </p:nvSpPr>
        <p:spPr>
          <a:xfrm>
            <a:off x="2377957" y="1747945"/>
            <a:ext cx="11578167" cy="1328023"/>
          </a:xfrm>
          <a:prstGeom prst="roundRect">
            <a:avLst/>
          </a:prstGeom>
          <a:solidFill>
            <a:srgbClr val="FF0000"/>
          </a:solidFill>
        </p:spPr>
        <p:txBody>
          <a:bodyPr wrap="square" rtlCol="0">
            <a:spAutoFit/>
          </a:bodyPr>
          <a:lstStyle/>
          <a:p>
            <a:pPr algn="ctr"/>
            <a:r>
              <a:rPr lang="es-PE" sz="3600" dirty="0">
                <a:solidFill>
                  <a:schemeClr val="bg1"/>
                </a:solidFill>
                <a:latin typeface="Arial Black" panose="020B0A04020102020204" pitchFamily="34" charset="0"/>
              </a:rPr>
              <a:t>EXPERIENCIA EXITOSA EN </a:t>
            </a:r>
            <a:r>
              <a:rPr lang="es-PE" sz="3600" dirty="0" smtClean="0">
                <a:solidFill>
                  <a:schemeClr val="bg1"/>
                </a:solidFill>
                <a:latin typeface="Arial Black" panose="020B0A04020102020204" pitchFamily="34" charset="0"/>
              </a:rPr>
              <a:t>GESTIÓN </a:t>
            </a:r>
            <a:r>
              <a:rPr lang="es-PE" sz="3600" dirty="0">
                <a:solidFill>
                  <a:schemeClr val="bg1"/>
                </a:solidFill>
                <a:latin typeface="Arial Black" panose="020B0A04020102020204" pitchFamily="34" charset="0"/>
              </a:rPr>
              <a:t>DEL RIESGO DE EMERGENCIAS Y DESASTRES</a:t>
            </a:r>
            <a:endParaRPr lang="en-US" sz="3600" dirty="0">
              <a:solidFill>
                <a:schemeClr val="bg1"/>
              </a:solidFill>
              <a:latin typeface="Arial Black" panose="020B0A04020102020204" pitchFamily="34" charset="0"/>
            </a:endParaRPr>
          </a:p>
        </p:txBody>
      </p:sp>
      <p:sp>
        <p:nvSpPr>
          <p:cNvPr id="12" name="CuadroTexto 11"/>
          <p:cNvSpPr txBox="1"/>
          <p:nvPr/>
        </p:nvSpPr>
        <p:spPr>
          <a:xfrm>
            <a:off x="4708102" y="6096070"/>
            <a:ext cx="7207673" cy="510778"/>
          </a:xfrm>
          <a:prstGeom prst="roundRect">
            <a:avLst/>
          </a:prstGeom>
          <a:solidFill>
            <a:srgbClr val="FF0000"/>
          </a:solidFill>
        </p:spPr>
        <p:txBody>
          <a:bodyPr wrap="square" rtlCol="0">
            <a:spAutoFit/>
          </a:bodyPr>
          <a:lstStyle/>
          <a:p>
            <a:pPr algn="ctr"/>
            <a:r>
              <a:rPr lang="en-US" sz="2400" dirty="0">
                <a:solidFill>
                  <a:schemeClr val="bg1"/>
                </a:solidFill>
                <a:latin typeface="Arial Black" panose="020B0A04020102020204" pitchFamily="34" charset="0"/>
              </a:rPr>
              <a:t>DATOS DE LA </a:t>
            </a:r>
            <a:r>
              <a:rPr lang="en-US" sz="2400" dirty="0" smtClean="0">
                <a:solidFill>
                  <a:schemeClr val="bg1"/>
                </a:solidFill>
                <a:latin typeface="Arial Black" panose="020B0A04020102020204" pitchFamily="34" charset="0"/>
              </a:rPr>
              <a:t>INSTITUCIÓN </a:t>
            </a:r>
            <a:r>
              <a:rPr lang="en-US" sz="2400" dirty="0">
                <a:solidFill>
                  <a:schemeClr val="bg1"/>
                </a:solidFill>
                <a:latin typeface="Arial Black" panose="020B0A04020102020204" pitchFamily="34" charset="0"/>
              </a:rPr>
              <a:t>EDUCATIVA</a:t>
            </a:r>
          </a:p>
        </p:txBody>
      </p:sp>
      <p:sp>
        <p:nvSpPr>
          <p:cNvPr id="14" name="Rectángulo 13"/>
          <p:cNvSpPr/>
          <p:nvPr/>
        </p:nvSpPr>
        <p:spPr>
          <a:xfrm>
            <a:off x="3035765" y="6606848"/>
            <a:ext cx="9929651" cy="2249284"/>
          </a:xfrm>
          <a:prstGeom prst="rect">
            <a:avLst/>
          </a:prstGeom>
          <a:solidFill>
            <a:srgbClr val="C9F1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b="1" dirty="0" smtClean="0">
                <a:solidFill>
                  <a:schemeClr val="tx1"/>
                </a:solidFill>
              </a:rPr>
              <a:t>UGEL   09 HUAURA</a:t>
            </a:r>
            <a:endParaRPr lang="es-PE" sz="2400" b="1" dirty="0">
              <a:solidFill>
                <a:schemeClr val="tx1"/>
              </a:solidFill>
            </a:endParaRPr>
          </a:p>
          <a:p>
            <a:pPr algn="ctr"/>
            <a:r>
              <a:rPr lang="es-PE" sz="2400" b="1" dirty="0" smtClean="0">
                <a:solidFill>
                  <a:schemeClr val="tx1"/>
                </a:solidFill>
              </a:rPr>
              <a:t>I.E  N°20930  LA MERCED   -   SAYAN </a:t>
            </a:r>
            <a:endParaRPr lang="es-PE" sz="2400" b="1" dirty="0">
              <a:solidFill>
                <a:schemeClr val="tx1"/>
              </a:solidFill>
            </a:endParaRPr>
          </a:p>
          <a:p>
            <a:pPr algn="ctr"/>
            <a:r>
              <a:rPr lang="es-PE" sz="2400" b="1" dirty="0" smtClean="0">
                <a:solidFill>
                  <a:schemeClr val="tx1"/>
                </a:solidFill>
              </a:rPr>
              <a:t>DIRECTOR: CARLOS ALBERTO SANCHEZ RIVERA</a:t>
            </a:r>
            <a:endParaRPr lang="es-PE" sz="2400" b="1" dirty="0">
              <a:solidFill>
                <a:schemeClr val="tx1"/>
              </a:solidFill>
            </a:endParaRPr>
          </a:p>
          <a:p>
            <a:pPr algn="ctr"/>
            <a:r>
              <a:rPr lang="es-PE" sz="2400" b="1" dirty="0">
                <a:solidFill>
                  <a:schemeClr val="tx1"/>
                </a:solidFill>
              </a:rPr>
              <a:t>NOMBRE DEL RESPONSABLE DE </a:t>
            </a:r>
            <a:r>
              <a:rPr lang="es-PE" sz="2400" b="1" dirty="0" smtClean="0">
                <a:solidFill>
                  <a:schemeClr val="tx1"/>
                </a:solidFill>
              </a:rPr>
              <a:t> GRD.  Lic. Adán Paisic Dávila</a:t>
            </a:r>
            <a:endParaRPr lang="es-PE" sz="2400" b="1" dirty="0">
              <a:solidFill>
                <a:schemeClr val="tx1"/>
              </a:solidFill>
            </a:endParaRPr>
          </a:p>
          <a:p>
            <a:pPr algn="ctr"/>
            <a:r>
              <a:rPr lang="es-PE" sz="2400" b="1" dirty="0">
                <a:solidFill>
                  <a:schemeClr val="tx1"/>
                </a:solidFill>
              </a:rPr>
              <a:t>AUTOR DE LA EXPERIENCIA </a:t>
            </a:r>
            <a:r>
              <a:rPr lang="es-PE" sz="2400" b="1" dirty="0" smtClean="0">
                <a:solidFill>
                  <a:schemeClr val="tx1"/>
                </a:solidFill>
              </a:rPr>
              <a:t>EXITOSA: Ma. Carlos Alberto Sánchez Rivera</a:t>
            </a:r>
            <a:endParaRPr lang="es-PE" sz="2400" b="1" dirty="0">
              <a:solidFill>
                <a:schemeClr val="tx1"/>
              </a:solidFill>
            </a:endParaRPr>
          </a:p>
        </p:txBody>
      </p:sp>
      <p:pic>
        <p:nvPicPr>
          <p:cNvPr id="6" name="Imagen 5">
            <a:extLst>
              <a:ext uri="{FF2B5EF4-FFF2-40B4-BE49-F238E27FC236}">
                <a16:creationId xmlns="" xmlns:a16="http://schemas.microsoft.com/office/drawing/2014/main" id="{B693A485-A23A-480B-9896-8E701F14EC45}"/>
              </a:ext>
            </a:extLst>
          </p:cNvPr>
          <p:cNvPicPr>
            <a:picLocks noChangeAspect="1"/>
          </p:cNvPicPr>
          <p:nvPr/>
        </p:nvPicPr>
        <p:blipFill>
          <a:blip r:embed="rId2"/>
          <a:stretch>
            <a:fillRect/>
          </a:stretch>
        </p:blipFill>
        <p:spPr>
          <a:xfrm>
            <a:off x="4708102" y="129284"/>
            <a:ext cx="8068011" cy="1350361"/>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8989" y="5810239"/>
            <a:ext cx="2506878" cy="3045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2381" y="3455823"/>
            <a:ext cx="7497467" cy="2249285"/>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2742" y="408082"/>
            <a:ext cx="2143125" cy="2143125"/>
          </a:xfrm>
          <a:prstGeom prst="ellipse">
            <a:avLst/>
          </a:prstGeom>
          <a:ln>
            <a:noFill/>
          </a:ln>
          <a:effectLst>
            <a:softEdge rad="112500"/>
          </a:effectLst>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0798" y="3200398"/>
            <a:ext cx="3595315" cy="2760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03192979"/>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uario\Pictures\LOGO_DRE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06" y="301907"/>
            <a:ext cx="4400549" cy="119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p:cNvSpPr txBox="1"/>
          <p:nvPr/>
        </p:nvSpPr>
        <p:spPr>
          <a:xfrm>
            <a:off x="866328" y="2335764"/>
            <a:ext cx="5851713" cy="578882"/>
          </a:xfrm>
          <a:prstGeom prst="roundRect">
            <a:avLst/>
          </a:prstGeom>
          <a:solidFill>
            <a:srgbClr val="FF0000"/>
          </a:solidFill>
        </p:spPr>
        <p:txBody>
          <a:bodyPr wrap="square" rtlCol="0">
            <a:spAutoFit/>
          </a:bodyPr>
          <a:lstStyle/>
          <a:p>
            <a:pPr lvl="0"/>
            <a:r>
              <a:rPr lang="en-US" sz="2800" dirty="0">
                <a:solidFill>
                  <a:prstClr val="white"/>
                </a:solidFill>
                <a:latin typeface="Arial Black" panose="020B0A04020102020204" pitchFamily="34" charset="0"/>
              </a:rPr>
              <a:t>I. PROCESO DE EJECUCIÓN</a:t>
            </a:r>
          </a:p>
        </p:txBody>
      </p:sp>
      <p:sp>
        <p:nvSpPr>
          <p:cNvPr id="8" name="CuadroTexto 7"/>
          <p:cNvSpPr txBox="1"/>
          <p:nvPr/>
        </p:nvSpPr>
        <p:spPr>
          <a:xfrm>
            <a:off x="4934850" y="426728"/>
            <a:ext cx="8572784" cy="1328023"/>
          </a:xfrm>
          <a:prstGeom prst="roundRect">
            <a:avLst/>
          </a:prstGeom>
          <a:solidFill>
            <a:srgbClr val="FF0000"/>
          </a:solidFill>
        </p:spPr>
        <p:txBody>
          <a:bodyPr wrap="square" rtlCol="0">
            <a:spAutoFit/>
          </a:bodyPr>
          <a:lstStyle/>
          <a:p>
            <a:pPr algn="ctr"/>
            <a:r>
              <a:rPr lang="es-PE" sz="3600" dirty="0">
                <a:solidFill>
                  <a:schemeClr val="bg1"/>
                </a:solidFill>
                <a:latin typeface="Arial Black" panose="020B0A04020102020204" pitchFamily="34" charset="0"/>
              </a:rPr>
              <a:t>PROCESOS DE LA EXPERIENCIA EXITOSA </a:t>
            </a:r>
            <a:endParaRPr lang="en-US" sz="3600" dirty="0">
              <a:solidFill>
                <a:schemeClr val="bg1"/>
              </a:solidFill>
              <a:latin typeface="Arial Black" panose="020B0A04020102020204" pitchFamily="34" charset="0"/>
            </a:endParaRPr>
          </a:p>
        </p:txBody>
      </p:sp>
      <p:sp>
        <p:nvSpPr>
          <p:cNvPr id="14" name="CuadroTexto 13">
            <a:extLst>
              <a:ext uri="{FF2B5EF4-FFF2-40B4-BE49-F238E27FC236}">
                <a16:creationId xmlns="" xmlns:a16="http://schemas.microsoft.com/office/drawing/2014/main" id="{16F31F55-5408-4823-83F0-CAE74C9219E7}"/>
              </a:ext>
            </a:extLst>
          </p:cNvPr>
          <p:cNvSpPr txBox="1"/>
          <p:nvPr/>
        </p:nvSpPr>
        <p:spPr>
          <a:xfrm>
            <a:off x="866324" y="3178482"/>
            <a:ext cx="5702427"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1.6 Cambios</a:t>
            </a:r>
            <a:r>
              <a:rPr lang="en-US" sz="2800" dirty="0">
                <a:solidFill>
                  <a:prstClr val="white"/>
                </a:solidFill>
                <a:latin typeface="Arial Black" panose="020B0A04020102020204" pitchFamily="34" charset="0"/>
              </a:rPr>
              <a:t> que se </a:t>
            </a:r>
            <a:r>
              <a:rPr lang="es-PE" sz="2800" dirty="0">
                <a:solidFill>
                  <a:prstClr val="white"/>
                </a:solidFill>
                <a:latin typeface="Arial Black" panose="020B0A04020102020204" pitchFamily="34" charset="0"/>
              </a:rPr>
              <a:t>dieron</a:t>
            </a:r>
          </a:p>
        </p:txBody>
      </p:sp>
      <p:sp>
        <p:nvSpPr>
          <p:cNvPr id="2" name="Rectángulo redondeado 1"/>
          <p:cNvSpPr/>
          <p:nvPr/>
        </p:nvSpPr>
        <p:spPr>
          <a:xfrm>
            <a:off x="1905498" y="4216400"/>
            <a:ext cx="13682134" cy="2844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PE" sz="2800" b="1" dirty="0">
                <a:latin typeface="Arial" panose="020B0604020202020204" pitchFamily="34" charset="0"/>
                <a:cs typeface="Arial" panose="020B0604020202020204" pitchFamily="34" charset="0"/>
              </a:rPr>
              <a:t>Ahora la Comunidad educativa en pleno cuentan con una mochila de emergencia en sus hogares</a:t>
            </a:r>
            <a:endParaRPr lang="es-P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58169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0B091631-ECB8-4544-8A49-A4F4A48C91BB}"/>
              </a:ext>
            </a:extLst>
          </p:cNvPr>
          <p:cNvSpPr txBox="1"/>
          <p:nvPr/>
        </p:nvSpPr>
        <p:spPr>
          <a:xfrm>
            <a:off x="6166457" y="959784"/>
            <a:ext cx="4750705"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1.7 Recomendaciones</a:t>
            </a:r>
          </a:p>
        </p:txBody>
      </p:sp>
      <p:sp>
        <p:nvSpPr>
          <p:cNvPr id="3" name="Rectángulo 2"/>
          <p:cNvSpPr/>
          <p:nvPr/>
        </p:nvSpPr>
        <p:spPr>
          <a:xfrm>
            <a:off x="4267200" y="3775704"/>
            <a:ext cx="8531225" cy="4180760"/>
          </a:xfrm>
          <a:prstGeom prst="rect">
            <a:avLst/>
          </a:prstGeom>
        </p:spPr>
        <p:txBody>
          <a:bodyPr>
            <a:spAutoFit/>
          </a:bodyPr>
          <a:lstStyle/>
          <a:p>
            <a:pPr algn="just">
              <a:lnSpc>
                <a:spcPct val="106000"/>
              </a:lnSpc>
            </a:pPr>
            <a:r>
              <a:rPr lang="es-PE" sz="2800" b="1" dirty="0">
                <a:latin typeface="Arial" panose="020B0604020202020204" pitchFamily="34" charset="0"/>
                <a:ea typeface="Calibri" panose="020F0502020204030204" pitchFamily="34" charset="0"/>
                <a:cs typeface="Arial" panose="020B0604020202020204" pitchFamily="34" charset="0"/>
              </a:rPr>
              <a:t>Que estas experiencias exitosas como buena práctica educativa se replique en toda las demás II.EE de la región y de esa manera nos convirtamos en la primera región con promoción de la prevención con la práctica de la Mochila de emergencia en el hogar.</a:t>
            </a:r>
            <a:endParaRPr lang="es-PE" sz="2800" dirty="0">
              <a:latin typeface="Arial" panose="020B0604020202020204" pitchFamily="34" charset="0"/>
              <a:ea typeface="Calibri" panose="020F0502020204030204" pitchFamily="34" charset="0"/>
              <a:cs typeface="Arial" panose="020B0604020202020204" pitchFamily="34" charset="0"/>
            </a:endParaRPr>
          </a:p>
          <a:p>
            <a:pPr algn="just">
              <a:lnSpc>
                <a:spcPct val="106000"/>
              </a:lnSpc>
            </a:pPr>
            <a:r>
              <a:rPr lang="es-PE" sz="2800" b="1" dirty="0">
                <a:latin typeface="Arial" panose="020B0604020202020204" pitchFamily="34" charset="0"/>
                <a:ea typeface="Calibri" panose="020F0502020204030204" pitchFamily="34" charset="0"/>
                <a:cs typeface="Arial" panose="020B0604020202020204" pitchFamily="34" charset="0"/>
              </a:rPr>
              <a:t>Que la Región Lima adopte esta buena práctica y lo incluya  como parte de los objetivos en el PER CARAL 2036</a:t>
            </a:r>
            <a:r>
              <a:rPr lang="es-PE" sz="2800" b="1" dirty="0">
                <a:latin typeface="Arial" panose="020B0604020202020204" pitchFamily="34" charset="0"/>
                <a:ea typeface="Calibri" panose="020F0502020204030204" pitchFamily="34" charset="0"/>
                <a:cs typeface="Times New Roman" panose="02020603050405020304" pitchFamily="18" charset="0"/>
              </a:rPr>
              <a:t>.</a:t>
            </a:r>
            <a:endParaRPr lang="es-P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8511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uario\Pictures\LOGO_DRE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06" y="301907"/>
            <a:ext cx="4400549" cy="119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p:cNvSpPr txBox="1"/>
          <p:nvPr/>
        </p:nvSpPr>
        <p:spPr>
          <a:xfrm>
            <a:off x="866329" y="2335764"/>
            <a:ext cx="6001002" cy="578882"/>
          </a:xfrm>
          <a:prstGeom prst="roundRect">
            <a:avLst/>
          </a:prstGeom>
          <a:solidFill>
            <a:srgbClr val="FF0000"/>
          </a:solidFill>
        </p:spPr>
        <p:txBody>
          <a:bodyPr wrap="square" rtlCol="0">
            <a:spAutoFit/>
          </a:bodyPr>
          <a:lstStyle/>
          <a:p>
            <a:pPr lvl="0"/>
            <a:r>
              <a:rPr lang="en-US" sz="2800" dirty="0">
                <a:solidFill>
                  <a:prstClr val="white"/>
                </a:solidFill>
                <a:latin typeface="Arial Black" panose="020B0A04020102020204" pitchFamily="34" charset="0"/>
              </a:rPr>
              <a:t>II. LECCIONES APRENDIDAS</a:t>
            </a:r>
          </a:p>
        </p:txBody>
      </p:sp>
      <p:sp>
        <p:nvSpPr>
          <p:cNvPr id="8" name="CuadroTexto 7"/>
          <p:cNvSpPr txBox="1"/>
          <p:nvPr/>
        </p:nvSpPr>
        <p:spPr>
          <a:xfrm>
            <a:off x="4934850" y="426728"/>
            <a:ext cx="8572784" cy="1328023"/>
          </a:xfrm>
          <a:prstGeom prst="roundRect">
            <a:avLst/>
          </a:prstGeom>
          <a:solidFill>
            <a:srgbClr val="FF0000"/>
          </a:solidFill>
        </p:spPr>
        <p:txBody>
          <a:bodyPr wrap="square" rtlCol="0">
            <a:spAutoFit/>
          </a:bodyPr>
          <a:lstStyle/>
          <a:p>
            <a:pPr algn="ctr"/>
            <a:r>
              <a:rPr lang="es-PE" sz="3600" dirty="0">
                <a:solidFill>
                  <a:schemeClr val="bg1"/>
                </a:solidFill>
                <a:latin typeface="Arial Black" panose="020B0A04020102020204" pitchFamily="34" charset="0"/>
              </a:rPr>
              <a:t>PROCESOS DE LA EXPERIENCIA EXITOSA </a:t>
            </a:r>
            <a:endParaRPr lang="en-US" sz="3600" dirty="0">
              <a:solidFill>
                <a:schemeClr val="bg1"/>
              </a:solidFill>
              <a:latin typeface="Arial Black" panose="020B0A04020102020204" pitchFamily="34" charset="0"/>
            </a:endParaRPr>
          </a:p>
        </p:txBody>
      </p:sp>
      <p:sp>
        <p:nvSpPr>
          <p:cNvPr id="14" name="CuadroTexto 13">
            <a:extLst>
              <a:ext uri="{FF2B5EF4-FFF2-40B4-BE49-F238E27FC236}">
                <a16:creationId xmlns="" xmlns:a16="http://schemas.microsoft.com/office/drawing/2014/main" id="{16F31F55-5408-4823-83F0-CAE74C9219E7}"/>
              </a:ext>
            </a:extLst>
          </p:cNvPr>
          <p:cNvSpPr txBox="1"/>
          <p:nvPr/>
        </p:nvSpPr>
        <p:spPr>
          <a:xfrm>
            <a:off x="866325" y="3178482"/>
            <a:ext cx="2679308"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2.1 Aciertos</a:t>
            </a:r>
          </a:p>
        </p:txBody>
      </p:sp>
      <p:sp>
        <p:nvSpPr>
          <p:cNvPr id="2" name="Rectángulo 1"/>
          <p:cNvSpPr/>
          <p:nvPr/>
        </p:nvSpPr>
        <p:spPr>
          <a:xfrm>
            <a:off x="4267200" y="3803404"/>
            <a:ext cx="8531225" cy="3642792"/>
          </a:xfrm>
          <a:prstGeom prst="rect">
            <a:avLst/>
          </a:prstGeom>
        </p:spPr>
        <p:txBody>
          <a:bodyPr>
            <a:spAutoFit/>
          </a:bodyPr>
          <a:lstStyle/>
          <a:p>
            <a:pPr algn="just">
              <a:lnSpc>
                <a:spcPct val="106000"/>
              </a:lnSpc>
            </a:pPr>
            <a:r>
              <a:rPr lang="es-PE" sz="2800" b="1" dirty="0">
                <a:latin typeface="Arial" panose="020B0604020202020204" pitchFamily="34" charset="0"/>
                <a:ea typeface="Calibri" panose="020F0502020204030204" pitchFamily="34" charset="0"/>
                <a:cs typeface="Arial" panose="020B0604020202020204" pitchFamily="34" charset="0"/>
              </a:rPr>
              <a:t>Contribuimos en la seguridad y prevención de desastres así como educamos a la población para la toma de posturas de protección familiar.</a:t>
            </a:r>
          </a:p>
          <a:p>
            <a:pPr algn="just">
              <a:lnSpc>
                <a:spcPct val="106000"/>
              </a:lnSpc>
            </a:pPr>
            <a:r>
              <a:rPr lang="es-PE" sz="2800" b="1" dirty="0">
                <a:latin typeface="Arial" panose="020B0604020202020204" pitchFamily="34" charset="0"/>
                <a:ea typeface="Calibri" panose="020F0502020204030204" pitchFamily="34" charset="0"/>
                <a:cs typeface="Arial" panose="020B0604020202020204" pitchFamily="34" charset="0"/>
              </a:rPr>
              <a:t> </a:t>
            </a:r>
          </a:p>
          <a:p>
            <a:pPr algn="just"/>
            <a:r>
              <a:rPr lang="es-PE" sz="2800" b="1" dirty="0">
                <a:latin typeface="Arial" panose="020B0604020202020204" pitchFamily="34" charset="0"/>
                <a:ea typeface="Calibri" panose="020F0502020204030204" pitchFamily="34" charset="0"/>
                <a:cs typeface="Arial" panose="020B0604020202020204" pitchFamily="34" charset="0"/>
              </a:rPr>
              <a:t>Promovemos la investigación educativa como medio para exitoso para conducir al </a:t>
            </a:r>
            <a:r>
              <a:rPr lang="es-PE" sz="2800" b="1" dirty="0" smtClean="0">
                <a:latin typeface="Arial" panose="020B0604020202020204" pitchFamily="34" charset="0"/>
                <a:ea typeface="Calibri" panose="020F0502020204030204" pitchFamily="34" charset="0"/>
                <a:cs typeface="Arial" panose="020B0604020202020204" pitchFamily="34" charset="0"/>
              </a:rPr>
              <a:t>estudiante </a:t>
            </a:r>
            <a:r>
              <a:rPr lang="es-PE" sz="2800" b="1" dirty="0">
                <a:latin typeface="Arial" panose="020B0604020202020204" pitchFamily="34" charset="0"/>
                <a:ea typeface="Calibri" panose="020F0502020204030204" pitchFamily="34" charset="0"/>
                <a:cs typeface="Arial" panose="020B0604020202020204" pitchFamily="34" charset="0"/>
              </a:rPr>
              <a:t>hacia la reflexión y lograr el aprendizaje por descubrimiento</a:t>
            </a:r>
            <a:endParaRPr lang="es-PE"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774153"/>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0B091631-ECB8-4544-8A49-A4F4A48C91BB}"/>
              </a:ext>
            </a:extLst>
          </p:cNvPr>
          <p:cNvSpPr txBox="1"/>
          <p:nvPr/>
        </p:nvSpPr>
        <p:spPr>
          <a:xfrm>
            <a:off x="7351790" y="1264584"/>
            <a:ext cx="3463080"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2.2 Desaciertos</a:t>
            </a:r>
          </a:p>
        </p:txBody>
      </p:sp>
      <p:sp>
        <p:nvSpPr>
          <p:cNvPr id="4" name="Rectángulo 3"/>
          <p:cNvSpPr/>
          <p:nvPr/>
        </p:nvSpPr>
        <p:spPr>
          <a:xfrm>
            <a:off x="4267200" y="3379250"/>
            <a:ext cx="8531225" cy="4099520"/>
          </a:xfrm>
          <a:prstGeom prst="rect">
            <a:avLst/>
          </a:prstGeom>
        </p:spPr>
        <p:txBody>
          <a:bodyPr>
            <a:spAutoFit/>
          </a:bodyPr>
          <a:lstStyle/>
          <a:p>
            <a:pPr algn="just">
              <a:lnSpc>
                <a:spcPct val="106000"/>
              </a:lnSpc>
            </a:pPr>
            <a:r>
              <a:rPr lang="es-PE" sz="2800" b="1" dirty="0">
                <a:latin typeface="Arial" panose="020B0604020202020204" pitchFamily="34" charset="0"/>
                <a:ea typeface="Calibri" panose="020F0502020204030204" pitchFamily="34" charset="0"/>
                <a:cs typeface="Arial" panose="020B0604020202020204" pitchFamily="34" charset="0"/>
              </a:rPr>
              <a:t>La falta de acceso a la tecnología dificulta la réplica exitosa a todos los alumnos haciendo que estos se integren en tiempos indistintos.</a:t>
            </a:r>
          </a:p>
          <a:p>
            <a:pPr algn="just">
              <a:lnSpc>
                <a:spcPct val="106000"/>
              </a:lnSpc>
            </a:pPr>
            <a:r>
              <a:rPr lang="es-PE" sz="2800" b="1" dirty="0">
                <a:latin typeface="Arial" panose="020B0604020202020204" pitchFamily="34" charset="0"/>
                <a:ea typeface="Calibri" panose="020F0502020204030204" pitchFamily="34" charset="0"/>
                <a:cs typeface="Arial" panose="020B0604020202020204" pitchFamily="34" charset="0"/>
              </a:rPr>
              <a:t> </a:t>
            </a:r>
          </a:p>
          <a:p>
            <a:pPr marL="61595" algn="just">
              <a:lnSpc>
                <a:spcPct val="106000"/>
              </a:lnSpc>
            </a:pPr>
            <a:r>
              <a:rPr lang="es-PE" sz="2800" b="1" dirty="0">
                <a:latin typeface="Arial" panose="020B0604020202020204" pitchFamily="34" charset="0"/>
                <a:ea typeface="Calibri" panose="020F0502020204030204" pitchFamily="34" charset="0"/>
                <a:cs typeface="Arial" panose="020B0604020202020204" pitchFamily="34" charset="0"/>
              </a:rPr>
              <a:t> </a:t>
            </a:r>
          </a:p>
          <a:p>
            <a:pPr algn="just"/>
            <a:r>
              <a:rPr lang="es-PE" sz="2800" b="1" dirty="0">
                <a:latin typeface="Arial" panose="020B0604020202020204" pitchFamily="34" charset="0"/>
                <a:ea typeface="Calibri" panose="020F0502020204030204" pitchFamily="34" charset="0"/>
                <a:cs typeface="Arial" panose="020B0604020202020204" pitchFamily="34" charset="0"/>
              </a:rPr>
              <a:t>Las luchas internas entre la empresa es un tema de seguridad del estado y nuestra competencia no tiene alcance en dicho tema por lo que solo nos queda brindar soporte socio emocional. </a:t>
            </a:r>
            <a:endParaRPr lang="es-PE"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8642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uario\Pictures\LOGO_DRE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06" y="301907"/>
            <a:ext cx="4400549" cy="119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p:cNvSpPr txBox="1"/>
          <p:nvPr/>
        </p:nvSpPr>
        <p:spPr>
          <a:xfrm>
            <a:off x="866328" y="2335764"/>
            <a:ext cx="6206276" cy="578882"/>
          </a:xfrm>
          <a:prstGeom prst="roundRect">
            <a:avLst/>
          </a:prstGeom>
          <a:solidFill>
            <a:srgbClr val="FF0000"/>
          </a:solidFill>
        </p:spPr>
        <p:txBody>
          <a:bodyPr wrap="square" rtlCol="0">
            <a:spAutoFit/>
          </a:bodyPr>
          <a:lstStyle/>
          <a:p>
            <a:pPr lvl="0"/>
            <a:r>
              <a:rPr lang="en-US" sz="2800" dirty="0">
                <a:solidFill>
                  <a:prstClr val="white"/>
                </a:solidFill>
                <a:latin typeface="Arial Black" panose="020B0A04020102020204" pitchFamily="34" charset="0"/>
              </a:rPr>
              <a:t>II. LECCIONES APRENDIDAS</a:t>
            </a:r>
          </a:p>
        </p:txBody>
      </p:sp>
      <p:sp>
        <p:nvSpPr>
          <p:cNvPr id="8" name="CuadroTexto 7"/>
          <p:cNvSpPr txBox="1"/>
          <p:nvPr/>
        </p:nvSpPr>
        <p:spPr>
          <a:xfrm>
            <a:off x="4934850" y="426728"/>
            <a:ext cx="8572784" cy="1328023"/>
          </a:xfrm>
          <a:prstGeom prst="roundRect">
            <a:avLst/>
          </a:prstGeom>
          <a:solidFill>
            <a:srgbClr val="FF0000"/>
          </a:solidFill>
        </p:spPr>
        <p:txBody>
          <a:bodyPr wrap="square" rtlCol="0">
            <a:spAutoFit/>
          </a:bodyPr>
          <a:lstStyle/>
          <a:p>
            <a:pPr algn="ctr"/>
            <a:r>
              <a:rPr lang="es-PE" sz="3600" dirty="0">
                <a:solidFill>
                  <a:schemeClr val="bg1"/>
                </a:solidFill>
                <a:latin typeface="Arial Black" panose="020B0A04020102020204" pitchFamily="34" charset="0"/>
              </a:rPr>
              <a:t>PROCESOS DE LA EXPERIENCIA EXITOSA </a:t>
            </a:r>
            <a:endParaRPr lang="en-US" sz="3600" dirty="0">
              <a:solidFill>
                <a:schemeClr val="bg1"/>
              </a:solidFill>
              <a:latin typeface="Arial Black" panose="020B0A04020102020204" pitchFamily="34" charset="0"/>
            </a:endParaRPr>
          </a:p>
        </p:txBody>
      </p:sp>
      <p:sp>
        <p:nvSpPr>
          <p:cNvPr id="14" name="CuadroTexto 13">
            <a:extLst>
              <a:ext uri="{FF2B5EF4-FFF2-40B4-BE49-F238E27FC236}">
                <a16:creationId xmlns="" xmlns:a16="http://schemas.microsoft.com/office/drawing/2014/main" id="{16F31F55-5408-4823-83F0-CAE74C9219E7}"/>
              </a:ext>
            </a:extLst>
          </p:cNvPr>
          <p:cNvSpPr txBox="1"/>
          <p:nvPr/>
        </p:nvSpPr>
        <p:spPr>
          <a:xfrm>
            <a:off x="866325" y="3178482"/>
            <a:ext cx="3164500"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2.3 Innovación</a:t>
            </a:r>
          </a:p>
        </p:txBody>
      </p:sp>
      <p:sp>
        <p:nvSpPr>
          <p:cNvPr id="2" name="Rectángulo 1"/>
          <p:cNvSpPr/>
          <p:nvPr/>
        </p:nvSpPr>
        <p:spPr>
          <a:xfrm>
            <a:off x="4267200" y="3984992"/>
            <a:ext cx="8531225" cy="3108543"/>
          </a:xfrm>
          <a:prstGeom prst="rect">
            <a:avLst/>
          </a:prstGeom>
        </p:spPr>
        <p:txBody>
          <a:bodyPr>
            <a:spAutoFit/>
          </a:bodyPr>
          <a:lstStyle/>
          <a:p>
            <a:pPr algn="just"/>
            <a:r>
              <a:rPr lang="es-PE" sz="2800" b="1" dirty="0">
                <a:latin typeface="Arial" panose="020B0604020202020204" pitchFamily="34" charset="0"/>
                <a:ea typeface="Calibri" panose="020F0502020204030204" pitchFamily="34" charset="0"/>
              </a:rPr>
              <a:t>Esta experiencia no ha sido realizada aun por ninguna I.E en el marco del desarrollo de la estrategia A e C por lo que constituye una Experiencia Pedagógica Inédita sobre todo al involucrar a la comunidad educativa en pleno para su implementación y elaboración del producto final: MOCHILA DE EMERGENCIA.</a:t>
            </a:r>
            <a:endParaRPr lang="es-PE" sz="2800" dirty="0"/>
          </a:p>
        </p:txBody>
      </p:sp>
    </p:spTree>
    <p:extLst>
      <p:ext uri="{BB962C8B-B14F-4D97-AF65-F5344CB8AC3E}">
        <p14:creationId xmlns:p14="http://schemas.microsoft.com/office/powerpoint/2010/main" val="327553286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0B091631-ECB8-4544-8A49-A4F4A48C91BB}"/>
              </a:ext>
            </a:extLst>
          </p:cNvPr>
          <p:cNvSpPr txBox="1"/>
          <p:nvPr/>
        </p:nvSpPr>
        <p:spPr>
          <a:xfrm>
            <a:off x="6877658" y="1366184"/>
            <a:ext cx="3766501"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2.4 Replicabilidad</a:t>
            </a:r>
          </a:p>
        </p:txBody>
      </p:sp>
      <p:sp>
        <p:nvSpPr>
          <p:cNvPr id="3" name="Rectángulo 2"/>
          <p:cNvSpPr/>
          <p:nvPr/>
        </p:nvSpPr>
        <p:spPr>
          <a:xfrm>
            <a:off x="4267200" y="3547950"/>
            <a:ext cx="8531225" cy="3668633"/>
          </a:xfrm>
          <a:prstGeom prst="rect">
            <a:avLst/>
          </a:prstGeom>
        </p:spPr>
        <p:txBody>
          <a:bodyPr>
            <a:spAutoFit/>
          </a:bodyPr>
          <a:lstStyle/>
          <a:p>
            <a:pPr algn="just">
              <a:lnSpc>
                <a:spcPct val="106000"/>
              </a:lnSpc>
            </a:pPr>
            <a:r>
              <a:rPr lang="es-PE" sz="2800" b="1" dirty="0">
                <a:latin typeface="Arial" panose="020B0604020202020204" pitchFamily="34" charset="0"/>
                <a:ea typeface="Calibri" panose="020F0502020204030204" pitchFamily="34" charset="0"/>
                <a:cs typeface="Arial" panose="020B0604020202020204" pitchFamily="34" charset="0"/>
              </a:rPr>
              <a:t>Su </a:t>
            </a:r>
            <a:r>
              <a:rPr lang="es-PE" sz="2800" b="1" dirty="0" err="1">
                <a:latin typeface="Arial" panose="020B0604020202020204" pitchFamily="34" charset="0"/>
                <a:ea typeface="Calibri" panose="020F0502020204030204" pitchFamily="34" charset="0"/>
                <a:cs typeface="Arial" panose="020B0604020202020204" pitchFamily="34" charset="0"/>
              </a:rPr>
              <a:t>replicabilidad</a:t>
            </a:r>
            <a:r>
              <a:rPr lang="es-PE" sz="2800" b="1" dirty="0">
                <a:latin typeface="Arial" panose="020B0604020202020204" pitchFamily="34" charset="0"/>
                <a:ea typeface="Calibri" panose="020F0502020204030204" pitchFamily="34" charset="0"/>
                <a:cs typeface="Arial" panose="020B0604020202020204" pitchFamily="34" charset="0"/>
              </a:rPr>
              <a:t> es pertinente a toda II.EE ya que está amparada en la actual R.S.G N°302 -2020 y constituye un tema transversal acorde a la actual política educativa R.M 193-2020.</a:t>
            </a:r>
            <a:endParaRPr lang="es-PE" sz="2800" dirty="0">
              <a:latin typeface="Arial" panose="020B0604020202020204" pitchFamily="34" charset="0"/>
              <a:ea typeface="Calibri" panose="020F0502020204030204" pitchFamily="34" charset="0"/>
              <a:cs typeface="Arial" panose="020B0604020202020204" pitchFamily="34" charset="0"/>
            </a:endParaRPr>
          </a:p>
          <a:p>
            <a:pPr marL="61595" indent="-61595" algn="just">
              <a:lnSpc>
                <a:spcPct val="106000"/>
              </a:lnSpc>
            </a:pPr>
            <a:r>
              <a:rPr lang="es-PE" sz="2800" dirty="0">
                <a:latin typeface="Arial" panose="020B0604020202020204" pitchFamily="34" charset="0"/>
                <a:ea typeface="Calibri" panose="020F0502020204030204" pitchFamily="34" charset="0"/>
                <a:cs typeface="Arial" panose="020B0604020202020204" pitchFamily="34" charset="0"/>
              </a:rPr>
              <a:t> </a:t>
            </a:r>
          </a:p>
          <a:p>
            <a:pPr algn="just"/>
            <a:r>
              <a:rPr lang="es-PE" sz="2800" b="1" dirty="0">
                <a:latin typeface="Arial" panose="020B0604020202020204" pitchFamily="34" charset="0"/>
                <a:ea typeface="Calibri" panose="020F0502020204030204" pitchFamily="34" charset="0"/>
                <a:cs typeface="Arial" panose="020B0604020202020204" pitchFamily="34" charset="0"/>
              </a:rPr>
              <a:t>Su </a:t>
            </a:r>
            <a:r>
              <a:rPr lang="es-PE" sz="2800" b="1" dirty="0" err="1">
                <a:latin typeface="Arial" panose="020B0604020202020204" pitchFamily="34" charset="0"/>
                <a:ea typeface="Calibri" panose="020F0502020204030204" pitchFamily="34" charset="0"/>
                <a:cs typeface="Arial" panose="020B0604020202020204" pitchFamily="34" charset="0"/>
              </a:rPr>
              <a:t>replicabilidad</a:t>
            </a:r>
            <a:r>
              <a:rPr lang="es-PE" sz="2800" b="1" dirty="0">
                <a:latin typeface="Arial" panose="020B0604020202020204" pitchFamily="34" charset="0"/>
                <a:ea typeface="Calibri" panose="020F0502020204030204" pitchFamily="34" charset="0"/>
                <a:cs typeface="Arial" panose="020B0604020202020204" pitchFamily="34" charset="0"/>
              </a:rPr>
              <a:t> es viable toda vez que para su confección e implementación parte de los recursos propios de cada </a:t>
            </a:r>
            <a:r>
              <a:rPr lang="es-PE" sz="2800" b="1" dirty="0" smtClean="0">
                <a:latin typeface="Arial" panose="020B0604020202020204" pitchFamily="34" charset="0"/>
                <a:ea typeface="Calibri" panose="020F0502020204030204" pitchFamily="34" charset="0"/>
                <a:cs typeface="Arial" panose="020B0604020202020204" pitchFamily="34" charset="0"/>
              </a:rPr>
              <a:t>hogar. </a:t>
            </a:r>
            <a:endParaRPr lang="es-P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463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uario\Pictures\LOGO_DRE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06" y="301907"/>
            <a:ext cx="4400549" cy="119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p:cNvSpPr txBox="1"/>
          <p:nvPr/>
        </p:nvSpPr>
        <p:spPr>
          <a:xfrm>
            <a:off x="866328" y="2335764"/>
            <a:ext cx="4400549" cy="578882"/>
          </a:xfrm>
          <a:prstGeom prst="roundRect">
            <a:avLst/>
          </a:prstGeom>
          <a:solidFill>
            <a:srgbClr val="FF0000"/>
          </a:solidFill>
        </p:spPr>
        <p:txBody>
          <a:bodyPr wrap="square" rtlCol="0">
            <a:spAutoFit/>
          </a:bodyPr>
          <a:lstStyle/>
          <a:p>
            <a:pPr lvl="0"/>
            <a:r>
              <a:rPr lang="en-US" sz="2800" dirty="0">
                <a:solidFill>
                  <a:prstClr val="white"/>
                </a:solidFill>
                <a:latin typeface="Arial Black" panose="020B0A04020102020204" pitchFamily="34" charset="0"/>
              </a:rPr>
              <a:t>III. SOSTENIBILIDAD</a:t>
            </a:r>
          </a:p>
        </p:txBody>
      </p:sp>
      <p:sp>
        <p:nvSpPr>
          <p:cNvPr id="8" name="CuadroTexto 7"/>
          <p:cNvSpPr txBox="1"/>
          <p:nvPr/>
        </p:nvSpPr>
        <p:spPr>
          <a:xfrm>
            <a:off x="4934850" y="426728"/>
            <a:ext cx="8572784" cy="1328023"/>
          </a:xfrm>
          <a:prstGeom prst="roundRect">
            <a:avLst/>
          </a:prstGeom>
          <a:solidFill>
            <a:srgbClr val="FF0000"/>
          </a:solidFill>
        </p:spPr>
        <p:txBody>
          <a:bodyPr wrap="square" rtlCol="0">
            <a:spAutoFit/>
          </a:bodyPr>
          <a:lstStyle/>
          <a:p>
            <a:pPr algn="ctr"/>
            <a:r>
              <a:rPr lang="es-PE" sz="3600" dirty="0">
                <a:solidFill>
                  <a:schemeClr val="bg1"/>
                </a:solidFill>
                <a:latin typeface="Arial Black" panose="020B0A04020102020204" pitchFamily="34" charset="0"/>
              </a:rPr>
              <a:t>PROCESOS DE LA EXPERIENCIA EXITOSA </a:t>
            </a:r>
            <a:endParaRPr lang="en-US" sz="3600" dirty="0">
              <a:solidFill>
                <a:schemeClr val="bg1"/>
              </a:solidFill>
              <a:latin typeface="Arial Black" panose="020B0A04020102020204" pitchFamily="34" charset="0"/>
            </a:endParaRPr>
          </a:p>
        </p:txBody>
      </p:sp>
      <p:sp>
        <p:nvSpPr>
          <p:cNvPr id="14" name="CuadroTexto 13">
            <a:extLst>
              <a:ext uri="{FF2B5EF4-FFF2-40B4-BE49-F238E27FC236}">
                <a16:creationId xmlns="" xmlns:a16="http://schemas.microsoft.com/office/drawing/2014/main" id="{16F31F55-5408-4823-83F0-CAE74C9219E7}"/>
              </a:ext>
            </a:extLst>
          </p:cNvPr>
          <p:cNvSpPr txBox="1"/>
          <p:nvPr/>
        </p:nvSpPr>
        <p:spPr>
          <a:xfrm>
            <a:off x="866323" y="3095457"/>
            <a:ext cx="7848469"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3.1 Líneas de actuación futura/temas</a:t>
            </a:r>
            <a:endParaRPr lang="en-US" sz="28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586050891"/>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0B091631-ECB8-4544-8A49-A4F4A48C91BB}"/>
              </a:ext>
            </a:extLst>
          </p:cNvPr>
          <p:cNvSpPr txBox="1"/>
          <p:nvPr/>
        </p:nvSpPr>
        <p:spPr>
          <a:xfrm>
            <a:off x="7385657" y="1179918"/>
            <a:ext cx="4068526"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3.2 Sostenibilidad</a:t>
            </a:r>
          </a:p>
        </p:txBody>
      </p:sp>
      <p:sp>
        <p:nvSpPr>
          <p:cNvPr id="3" name="Rectángulo 2"/>
          <p:cNvSpPr/>
          <p:nvPr/>
        </p:nvSpPr>
        <p:spPr>
          <a:xfrm>
            <a:off x="4267200" y="2796975"/>
            <a:ext cx="8531225" cy="5116785"/>
          </a:xfrm>
          <a:prstGeom prst="rect">
            <a:avLst/>
          </a:prstGeom>
        </p:spPr>
        <p:txBody>
          <a:bodyPr>
            <a:spAutoFit/>
          </a:bodyPr>
          <a:lstStyle/>
          <a:p>
            <a:pPr indent="61595" algn="just">
              <a:lnSpc>
                <a:spcPct val="106000"/>
              </a:lnSpc>
            </a:pPr>
            <a:r>
              <a:rPr lang="es-PE" sz="2400" b="1" dirty="0">
                <a:latin typeface="Arial" panose="020B0604020202020204" pitchFamily="34" charset="0"/>
                <a:ea typeface="Calibri" panose="020F0502020204030204" pitchFamily="34" charset="0"/>
                <a:cs typeface="Arial" panose="020B0604020202020204" pitchFamily="34" charset="0"/>
              </a:rPr>
              <a:t>ENFOQUE AMBIENTAL</a:t>
            </a:r>
            <a:endParaRPr lang="es-PE" sz="2400" dirty="0">
              <a:latin typeface="Arial" panose="020B0604020202020204" pitchFamily="34" charset="0"/>
              <a:ea typeface="Calibri" panose="020F0502020204030204" pitchFamily="34" charset="0"/>
              <a:cs typeface="Arial" panose="020B0604020202020204" pitchFamily="34" charset="0"/>
            </a:endParaRPr>
          </a:p>
          <a:p>
            <a:pPr indent="61595" algn="just">
              <a:lnSpc>
                <a:spcPct val="106000"/>
              </a:lnSpc>
            </a:pPr>
            <a:r>
              <a:rPr lang="es-PE" sz="2400" b="1" dirty="0">
                <a:latin typeface="Arial" panose="020B0604020202020204" pitchFamily="34" charset="0"/>
                <a:ea typeface="Calibri" panose="020F0502020204030204" pitchFamily="34" charset="0"/>
                <a:cs typeface="Arial" panose="020B0604020202020204" pitchFamily="34" charset="0"/>
              </a:rPr>
              <a:t>	Porque a nivel de la I.E 20930 – 662 La Merced buscamos formar personas consientes con el cuidado del medio ambiente y la vida humana, que promueva el desarrollo de estilos de vida saludables y sostenibles.</a:t>
            </a:r>
            <a:endParaRPr lang="es-PE" sz="2400" dirty="0">
              <a:latin typeface="Arial" panose="020B0604020202020204" pitchFamily="34" charset="0"/>
              <a:ea typeface="Calibri" panose="020F0502020204030204" pitchFamily="34" charset="0"/>
              <a:cs typeface="Arial" panose="020B0604020202020204" pitchFamily="34" charset="0"/>
            </a:endParaRPr>
          </a:p>
          <a:p>
            <a:pPr indent="61595" algn="just">
              <a:lnSpc>
                <a:spcPct val="106000"/>
              </a:lnSpc>
            </a:pPr>
            <a:r>
              <a:rPr lang="es-PE" sz="2400" b="1" dirty="0">
                <a:latin typeface="Arial" panose="020B0604020202020204" pitchFamily="34" charset="0"/>
                <a:ea typeface="Calibri" panose="020F0502020204030204" pitchFamily="34" charset="0"/>
                <a:cs typeface="Arial" panose="020B0604020202020204" pitchFamily="34" charset="0"/>
              </a:rPr>
              <a:t> </a:t>
            </a:r>
            <a:endParaRPr lang="es-PE" sz="2400" dirty="0">
              <a:latin typeface="Arial" panose="020B0604020202020204" pitchFamily="34" charset="0"/>
              <a:ea typeface="Calibri" panose="020F0502020204030204" pitchFamily="34" charset="0"/>
              <a:cs typeface="Arial" panose="020B0604020202020204" pitchFamily="34" charset="0"/>
            </a:endParaRPr>
          </a:p>
          <a:p>
            <a:pPr indent="61595" algn="just">
              <a:lnSpc>
                <a:spcPct val="106000"/>
              </a:lnSpc>
            </a:pPr>
            <a:r>
              <a:rPr lang="es-PE" sz="2400" b="1" dirty="0">
                <a:latin typeface="Arial" panose="020B0604020202020204" pitchFamily="34" charset="0"/>
                <a:ea typeface="Calibri" panose="020F0502020204030204" pitchFamily="34" charset="0"/>
                <a:cs typeface="Arial" panose="020B0604020202020204" pitchFamily="34" charset="0"/>
              </a:rPr>
              <a:t>ENFOQUE DE DERECHO</a:t>
            </a:r>
            <a:endParaRPr lang="es-PE" sz="2400" dirty="0">
              <a:latin typeface="Arial" panose="020B0604020202020204" pitchFamily="34" charset="0"/>
              <a:ea typeface="Calibri" panose="020F0502020204030204" pitchFamily="34" charset="0"/>
              <a:cs typeface="Arial" panose="020B0604020202020204" pitchFamily="34" charset="0"/>
            </a:endParaRPr>
          </a:p>
          <a:p>
            <a:pPr indent="61595" algn="just">
              <a:lnSpc>
                <a:spcPct val="106000"/>
              </a:lnSpc>
            </a:pPr>
            <a:r>
              <a:rPr lang="es-PE" sz="2400" b="1" dirty="0">
                <a:latin typeface="Arial" panose="020B0604020202020204" pitchFamily="34" charset="0"/>
                <a:ea typeface="Calibri" panose="020F0502020204030204" pitchFamily="34" charset="0"/>
                <a:cs typeface="Arial" panose="020B0604020202020204" pitchFamily="34" charset="0"/>
              </a:rPr>
              <a:t>	Porque a nivel de la I.E 20930 – 662 La Merced fomentamos el reconocimiento de los derechos y deberes de los educandos y comunidad educativa , promoviendo el dialogo y la participación de los actores educativos en democracia.</a:t>
            </a:r>
            <a:endParaRPr lang="es-PE" sz="2400" dirty="0">
              <a:latin typeface="Arial" panose="020B0604020202020204" pitchFamily="34" charset="0"/>
              <a:ea typeface="Calibri" panose="020F0502020204030204" pitchFamily="34" charset="0"/>
              <a:cs typeface="Arial" panose="020B0604020202020204" pitchFamily="34" charset="0"/>
            </a:endParaRPr>
          </a:p>
          <a:p>
            <a:pPr indent="61595">
              <a:lnSpc>
                <a:spcPct val="106000"/>
              </a:lnSpc>
            </a:pPr>
            <a:r>
              <a:rPr lang="es-PE" b="1" dirty="0">
                <a:latin typeface="Arial" panose="020B0604020202020204" pitchFamily="34" charset="0"/>
                <a:ea typeface="Calibri" panose="020F0502020204030204" pitchFamily="34" charset="0"/>
                <a:cs typeface="Times New Roman" panose="02020603050405020304" pitchFamily="18" charset="0"/>
              </a:rPr>
              <a:t> </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8272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uario\Pictures\LOGO_DRE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06" y="301907"/>
            <a:ext cx="4400549" cy="119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p:cNvSpPr txBox="1"/>
          <p:nvPr/>
        </p:nvSpPr>
        <p:spPr>
          <a:xfrm>
            <a:off x="7020967" y="2680019"/>
            <a:ext cx="4400549" cy="578882"/>
          </a:xfrm>
          <a:prstGeom prst="roundRect">
            <a:avLst/>
          </a:prstGeom>
          <a:solidFill>
            <a:srgbClr val="FF0000"/>
          </a:solidFill>
        </p:spPr>
        <p:txBody>
          <a:bodyPr wrap="square" rtlCol="0">
            <a:spAutoFit/>
          </a:bodyPr>
          <a:lstStyle/>
          <a:p>
            <a:pPr lvl="0"/>
            <a:r>
              <a:rPr lang="en-US" sz="2800" dirty="0">
                <a:solidFill>
                  <a:prstClr val="white"/>
                </a:solidFill>
                <a:latin typeface="Arial Black" panose="020B0A04020102020204" pitchFamily="34" charset="0"/>
              </a:rPr>
              <a:t>III. SOSTENIBILIDAD</a:t>
            </a:r>
          </a:p>
        </p:txBody>
      </p:sp>
      <p:sp>
        <p:nvSpPr>
          <p:cNvPr id="8" name="CuadroTexto 7"/>
          <p:cNvSpPr txBox="1"/>
          <p:nvPr/>
        </p:nvSpPr>
        <p:spPr>
          <a:xfrm>
            <a:off x="5083705" y="991372"/>
            <a:ext cx="8572784" cy="1328023"/>
          </a:xfrm>
          <a:prstGeom prst="roundRect">
            <a:avLst/>
          </a:prstGeom>
          <a:solidFill>
            <a:srgbClr val="FF0000"/>
          </a:solidFill>
        </p:spPr>
        <p:txBody>
          <a:bodyPr wrap="square" rtlCol="0">
            <a:spAutoFit/>
          </a:bodyPr>
          <a:lstStyle/>
          <a:p>
            <a:pPr algn="ctr"/>
            <a:r>
              <a:rPr lang="es-PE" sz="3600" dirty="0">
                <a:solidFill>
                  <a:schemeClr val="bg1"/>
                </a:solidFill>
                <a:latin typeface="Arial Black" panose="020B0A04020102020204" pitchFamily="34" charset="0"/>
              </a:rPr>
              <a:t>PROCESOS DE LA EXPERIENCIA EXITOSA </a:t>
            </a:r>
            <a:endParaRPr lang="en-US" sz="3600" dirty="0">
              <a:solidFill>
                <a:schemeClr val="bg1"/>
              </a:solidFill>
              <a:latin typeface="Arial Black" panose="020B0A04020102020204" pitchFamily="34" charset="0"/>
            </a:endParaRPr>
          </a:p>
        </p:txBody>
      </p:sp>
      <p:sp>
        <p:nvSpPr>
          <p:cNvPr id="14" name="CuadroTexto 13">
            <a:extLst>
              <a:ext uri="{FF2B5EF4-FFF2-40B4-BE49-F238E27FC236}">
                <a16:creationId xmlns="" xmlns:a16="http://schemas.microsoft.com/office/drawing/2014/main" id="{16F31F55-5408-4823-83F0-CAE74C9219E7}"/>
              </a:ext>
            </a:extLst>
          </p:cNvPr>
          <p:cNvSpPr txBox="1"/>
          <p:nvPr/>
        </p:nvSpPr>
        <p:spPr>
          <a:xfrm>
            <a:off x="972649" y="3493793"/>
            <a:ext cx="5030624"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3.3 Necesidad de apoyo</a:t>
            </a:r>
            <a:endParaRPr lang="en-US" sz="2800" dirty="0">
              <a:solidFill>
                <a:prstClr val="white"/>
              </a:solidFill>
              <a:latin typeface="Arial Black" panose="020B0A04020102020204" pitchFamily="34" charset="0"/>
            </a:endParaRPr>
          </a:p>
        </p:txBody>
      </p:sp>
      <p:sp>
        <p:nvSpPr>
          <p:cNvPr id="2" name="Rectángulo 1"/>
          <p:cNvSpPr/>
          <p:nvPr/>
        </p:nvSpPr>
        <p:spPr>
          <a:xfrm>
            <a:off x="1403498" y="4283536"/>
            <a:ext cx="14736725" cy="726353"/>
          </a:xfrm>
          <a:prstGeom prst="rect">
            <a:avLst/>
          </a:prstGeom>
        </p:spPr>
        <p:txBody>
          <a:bodyPr wrap="square">
            <a:spAutoFit/>
          </a:bodyPr>
          <a:lstStyle/>
          <a:p>
            <a:pPr algn="just">
              <a:lnSpc>
                <a:spcPct val="106000"/>
              </a:lnSpc>
            </a:pPr>
            <a:r>
              <a:rPr lang="es-PE" dirty="0">
                <a:latin typeface="Arial" panose="020B0604020202020204" pitchFamily="34" charset="0"/>
                <a:ea typeface="Calibri" panose="020F0502020204030204" pitchFamily="34" charset="0"/>
                <a:cs typeface="Times New Roman" panose="02020603050405020304" pitchFamily="18" charset="0"/>
              </a:rPr>
              <a:t>Asistencia técnica, capacitación, etc</a:t>
            </a:r>
            <a:r>
              <a:rPr lang="es-PE" dirty="0" smtClean="0">
                <a:latin typeface="Arial" panose="020B0604020202020204" pitchFamily="34" charset="0"/>
                <a:ea typeface="Calibri" panose="020F0502020204030204" pitchFamily="34" charset="0"/>
                <a:cs typeface="Times New Roman" panose="02020603050405020304" pitchFamily="18" charset="0"/>
              </a:rPr>
              <a:t>.</a:t>
            </a:r>
            <a:endParaRPr lang="es-PE" sz="3600" dirty="0">
              <a:latin typeface="Calibri" panose="020F0502020204030204" pitchFamily="34" charset="0"/>
              <a:ea typeface="Calibri" panose="020F0502020204030204" pitchFamily="34" charset="0"/>
              <a:cs typeface="Times New Roman" panose="02020603050405020304" pitchFamily="18" charset="0"/>
            </a:endParaRPr>
          </a:p>
          <a:p>
            <a:r>
              <a:rPr lang="es-PE" dirty="0">
                <a:latin typeface="Arial" panose="020B0604020202020204" pitchFamily="34" charset="0"/>
                <a:ea typeface="Calibri" panose="020F0502020204030204" pitchFamily="34" charset="0"/>
              </a:rPr>
              <a:t>DEFENSA CIVIL  y </a:t>
            </a:r>
            <a:r>
              <a:rPr lang="es-PE" dirty="0" smtClean="0">
                <a:latin typeface="Arial" panose="020B0604020202020204" pitchFamily="34" charset="0"/>
                <a:ea typeface="Calibri" panose="020F0502020204030204" pitchFamily="34" charset="0"/>
              </a:rPr>
              <a:t>PREVAED, </a:t>
            </a:r>
            <a:r>
              <a:rPr lang="es-PE" dirty="0">
                <a:latin typeface="Arial" panose="020B0604020202020204" pitchFamily="34" charset="0"/>
                <a:ea typeface="Calibri" panose="020F0502020204030204" pitchFamily="34" charset="0"/>
              </a:rPr>
              <a:t>tanto de la Municipalidad así como de la UGEL 09 Huaura.</a:t>
            </a:r>
            <a:endParaRPr lang="es-PE" dirty="0"/>
          </a:p>
        </p:txBody>
      </p:sp>
    </p:spTree>
    <p:extLst>
      <p:ext uri="{BB962C8B-B14F-4D97-AF65-F5344CB8AC3E}">
        <p14:creationId xmlns:p14="http://schemas.microsoft.com/office/powerpoint/2010/main" val="701863339"/>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uario\Pictures\LOGO_DRE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06" y="301907"/>
            <a:ext cx="4400549" cy="119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p:cNvSpPr txBox="1"/>
          <p:nvPr/>
        </p:nvSpPr>
        <p:spPr>
          <a:xfrm>
            <a:off x="866329" y="2335764"/>
            <a:ext cx="6131630" cy="578882"/>
          </a:xfrm>
          <a:prstGeom prst="roundRect">
            <a:avLst/>
          </a:prstGeom>
          <a:solidFill>
            <a:srgbClr val="FF0000"/>
          </a:solidFill>
        </p:spPr>
        <p:txBody>
          <a:bodyPr wrap="square" rtlCol="0">
            <a:spAutoFit/>
          </a:bodyPr>
          <a:lstStyle/>
          <a:p>
            <a:pPr lvl="0"/>
            <a:r>
              <a:rPr lang="en-US" sz="2800" dirty="0">
                <a:solidFill>
                  <a:prstClr val="white"/>
                </a:solidFill>
                <a:latin typeface="Arial Black" panose="020B0A04020102020204" pitchFamily="34" charset="0"/>
              </a:rPr>
              <a:t>IV. ACTORES E INICIATIVAS</a:t>
            </a:r>
          </a:p>
        </p:txBody>
      </p:sp>
      <p:sp>
        <p:nvSpPr>
          <p:cNvPr id="8" name="CuadroTexto 7"/>
          <p:cNvSpPr txBox="1"/>
          <p:nvPr/>
        </p:nvSpPr>
        <p:spPr>
          <a:xfrm>
            <a:off x="4934850" y="426728"/>
            <a:ext cx="8572784" cy="1328023"/>
          </a:xfrm>
          <a:prstGeom prst="roundRect">
            <a:avLst/>
          </a:prstGeom>
          <a:solidFill>
            <a:srgbClr val="FF0000"/>
          </a:solidFill>
        </p:spPr>
        <p:txBody>
          <a:bodyPr wrap="square" rtlCol="0">
            <a:spAutoFit/>
          </a:bodyPr>
          <a:lstStyle/>
          <a:p>
            <a:pPr algn="ctr"/>
            <a:r>
              <a:rPr lang="es-PE" sz="3600" dirty="0">
                <a:solidFill>
                  <a:schemeClr val="bg1"/>
                </a:solidFill>
                <a:latin typeface="Arial Black" panose="020B0A04020102020204" pitchFamily="34" charset="0"/>
              </a:rPr>
              <a:t>PROCESOS DE LA EXPERIENCIA EXITOSA </a:t>
            </a:r>
            <a:endParaRPr lang="en-US" sz="3600" dirty="0">
              <a:solidFill>
                <a:schemeClr val="bg1"/>
              </a:solidFill>
              <a:latin typeface="Arial Black" panose="020B0A04020102020204" pitchFamily="34" charset="0"/>
            </a:endParaRPr>
          </a:p>
        </p:txBody>
      </p:sp>
      <p:sp>
        <p:nvSpPr>
          <p:cNvPr id="14" name="CuadroTexto 13">
            <a:extLst>
              <a:ext uri="{FF2B5EF4-FFF2-40B4-BE49-F238E27FC236}">
                <a16:creationId xmlns="" xmlns:a16="http://schemas.microsoft.com/office/drawing/2014/main" id="{16F31F55-5408-4823-83F0-CAE74C9219E7}"/>
              </a:ext>
            </a:extLst>
          </p:cNvPr>
          <p:cNvSpPr txBox="1"/>
          <p:nvPr/>
        </p:nvSpPr>
        <p:spPr>
          <a:xfrm>
            <a:off x="866322" y="3095457"/>
            <a:ext cx="12140551" cy="578882"/>
          </a:xfrm>
          <a:prstGeom prst="roundRect">
            <a:avLst/>
          </a:prstGeom>
          <a:solidFill>
            <a:srgbClr val="FF0000"/>
          </a:solidFill>
        </p:spPr>
        <p:txBody>
          <a:bodyPr wrap="square" rtlCol="0">
            <a:spAutoFit/>
          </a:bodyPr>
          <a:lstStyle/>
          <a:p>
            <a:r>
              <a:rPr lang="es-PE" sz="2800" dirty="0">
                <a:solidFill>
                  <a:prstClr val="white"/>
                </a:solidFill>
                <a:latin typeface="Arial Black" panose="020B0A04020102020204" pitchFamily="34" charset="0"/>
              </a:rPr>
              <a:t>4.1 ¿Se dieron coordinaciones con otros actores? ¿Quiénes? </a:t>
            </a:r>
          </a:p>
        </p:txBody>
      </p:sp>
      <p:sp>
        <p:nvSpPr>
          <p:cNvPr id="2" name="Rectángulo 1"/>
          <p:cNvSpPr/>
          <p:nvPr/>
        </p:nvSpPr>
        <p:spPr>
          <a:xfrm>
            <a:off x="4267200" y="4460828"/>
            <a:ext cx="8531225" cy="5176802"/>
          </a:xfrm>
          <a:prstGeom prst="rect">
            <a:avLst/>
          </a:prstGeom>
        </p:spPr>
        <p:txBody>
          <a:bodyPr>
            <a:spAutoFit/>
          </a:bodyPr>
          <a:lstStyle/>
          <a:p>
            <a:pPr algn="ctr">
              <a:lnSpc>
                <a:spcPct val="106000"/>
              </a:lnSpc>
            </a:pPr>
            <a:endParaRPr lang="es-PE" sz="1200" dirty="0" smtClean="0">
              <a:latin typeface="Calibri" panose="020F0502020204030204" pitchFamily="34" charset="0"/>
              <a:ea typeface="Calibri" panose="020F0502020204030204" pitchFamily="34" charset="0"/>
              <a:cs typeface="Times New Roman" panose="02020603050405020304" pitchFamily="18" charset="0"/>
            </a:endParaRPr>
          </a:p>
          <a:p>
            <a:pPr algn="just"/>
            <a:r>
              <a:rPr lang="es-PE" sz="1600" dirty="0">
                <a:latin typeface="Arial" panose="020B0604020202020204" pitchFamily="34" charset="0"/>
                <a:ea typeface="Calibri" panose="020F0502020204030204" pitchFamily="34" charset="0"/>
                <a:cs typeface="Times New Roman" panose="02020603050405020304" pitchFamily="18" charset="0"/>
              </a:rPr>
              <a:t> </a:t>
            </a:r>
            <a:r>
              <a:rPr lang="es-PE" sz="1600" dirty="0" smtClean="0">
                <a:latin typeface="Arial" panose="020B0604020202020204" pitchFamily="34" charset="0"/>
                <a:ea typeface="Calibri" panose="020F0502020204030204" pitchFamily="34" charset="0"/>
                <a:cs typeface="Times New Roman" panose="02020603050405020304" pitchFamily="18" charset="0"/>
              </a:rPr>
              <a:t>SI</a:t>
            </a:r>
          </a:p>
          <a:p>
            <a:pPr algn="just"/>
            <a:r>
              <a:rPr lang="es-PE" sz="1600" dirty="0" smtClean="0"/>
              <a:t>A </a:t>
            </a:r>
            <a:r>
              <a:rPr lang="es-PE" sz="1600" dirty="0"/>
              <a:t>nivel de PP.FF se coordinó con APAFA para el involucramiento de los padres con esta noble actividad.</a:t>
            </a:r>
          </a:p>
          <a:p>
            <a:pPr algn="just"/>
            <a:r>
              <a:rPr lang="es-PE" sz="1600" dirty="0"/>
              <a:t> </a:t>
            </a:r>
          </a:p>
          <a:p>
            <a:pPr algn="just"/>
            <a:r>
              <a:rPr lang="es-PE" sz="1600" dirty="0"/>
              <a:t>Se gestionó alianza estratégica con la Municipalidad del Centro Poblado menor de la Irrigación Santa Rosa.</a:t>
            </a:r>
          </a:p>
          <a:p>
            <a:pPr algn="just"/>
            <a:r>
              <a:rPr lang="es-PE" sz="1600" dirty="0"/>
              <a:t> </a:t>
            </a:r>
          </a:p>
          <a:p>
            <a:pPr algn="just"/>
            <a:r>
              <a:rPr lang="es-PE" sz="1600" dirty="0"/>
              <a:t>Se gestionó alianza estratégica con la Municipalidad distrital de Sayán.</a:t>
            </a:r>
          </a:p>
          <a:p>
            <a:pPr algn="just"/>
            <a:r>
              <a:rPr lang="es-PE" sz="1600" dirty="0"/>
              <a:t> </a:t>
            </a:r>
          </a:p>
          <a:p>
            <a:pPr algn="just"/>
            <a:r>
              <a:rPr lang="es-PE" sz="1600" dirty="0"/>
              <a:t>Se gestionó alianza estratégica con la Empresa Agraria Huerto Mik SAC, quien acordó en brindar apoyo logístico e incluso apoyo social para la comunidad, por ejemplo en el mes de julio y setiembre se gestionó y distribuyó de manera gratuita 4 toneladas de cítricos en la población a fin de contribuir en la salud y lucha contra el COVID 19. .</a:t>
            </a:r>
          </a:p>
          <a:p>
            <a:pPr algn="just"/>
            <a:r>
              <a:rPr lang="es-PE" sz="1600" dirty="0"/>
              <a:t> </a:t>
            </a:r>
          </a:p>
          <a:p>
            <a:pPr algn="just"/>
            <a:r>
              <a:rPr lang="es-PE" sz="1600" dirty="0"/>
              <a:t> </a:t>
            </a:r>
          </a:p>
          <a:p>
            <a:pPr algn="just"/>
            <a:r>
              <a:rPr lang="es-PE" sz="1600" dirty="0"/>
              <a:t>Se gestionó alianza estratégica con la PNP de la Villa a fin de brindar garantía a la población. Actualmente ellos vienen colaborando con capacitaciones en medidas de seguridad en el hogar con diversos temas. A través de boletines informativos.</a:t>
            </a:r>
          </a:p>
          <a:p>
            <a:pPr algn="just">
              <a:lnSpc>
                <a:spcPct val="106000"/>
              </a:lnSpc>
            </a:pPr>
            <a:endParaRPr lang="es-P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6875959"/>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uario\Pictures\LOGO_DRE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06" y="301907"/>
            <a:ext cx="4400549" cy="119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uadroTexto 10"/>
          <p:cNvSpPr txBox="1"/>
          <p:nvPr/>
        </p:nvSpPr>
        <p:spPr>
          <a:xfrm>
            <a:off x="973135" y="2060215"/>
            <a:ext cx="2548998" cy="1055608"/>
          </a:xfrm>
          <a:prstGeom prst="roundRect">
            <a:avLst/>
          </a:prstGeom>
          <a:solidFill>
            <a:srgbClr val="FF0000"/>
          </a:solidFill>
        </p:spPr>
        <p:txBody>
          <a:bodyPr wrap="square" rtlCol="0">
            <a:spAutoFit/>
          </a:bodyPr>
          <a:lstStyle/>
          <a:p>
            <a:pPr lvl="0"/>
            <a:r>
              <a:rPr lang="en-US" sz="2800" dirty="0" smtClean="0">
                <a:solidFill>
                  <a:prstClr val="white"/>
                </a:solidFill>
                <a:latin typeface="Arial Black" panose="020B0A04020102020204" pitchFamily="34" charset="0"/>
              </a:rPr>
              <a:t>ENFOQUE TEMATICO </a:t>
            </a:r>
            <a:endParaRPr lang="en-US" sz="2800" dirty="0">
              <a:solidFill>
                <a:prstClr val="white"/>
              </a:solidFill>
              <a:latin typeface="Arial Black" panose="020B0A04020102020204" pitchFamily="34" charset="0"/>
            </a:endParaRPr>
          </a:p>
        </p:txBody>
      </p:sp>
      <p:sp>
        <p:nvSpPr>
          <p:cNvPr id="12" name="Rectángulo redondeado 11"/>
          <p:cNvSpPr/>
          <p:nvPr/>
        </p:nvSpPr>
        <p:spPr>
          <a:xfrm>
            <a:off x="3789680" y="2333225"/>
            <a:ext cx="10891520" cy="1463040"/>
          </a:xfrm>
          <a:prstGeom prst="roundRect">
            <a:avLst/>
          </a:prstGeom>
          <a:solidFill>
            <a:srgbClr val="2E946B"/>
          </a:solidFill>
          <a:ln w="25400" cap="rnd"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4000" b="1" i="0" u="none" strike="noStrike" kern="0" cap="none" spc="0" normalizeH="0" baseline="0" noProof="0" dirty="0" smtClean="0">
                <a:ln>
                  <a:noFill/>
                </a:ln>
                <a:solidFill>
                  <a:prstClr val="white"/>
                </a:solidFill>
                <a:effectLst/>
                <a:uLnTx/>
                <a:uFillTx/>
                <a:latin typeface="Trebuchet MS" panose="020B0603020202020204"/>
                <a:ea typeface="+mn-ea"/>
                <a:cs typeface="+mn-cs"/>
              </a:rPr>
              <a:t>Cuidado de la Salud , el ambiente y la sobrevivencia</a:t>
            </a:r>
          </a:p>
        </p:txBody>
      </p:sp>
      <p:pic>
        <p:nvPicPr>
          <p:cNvPr id="13" name="Imagen 12"/>
          <p:cNvPicPr/>
          <p:nvPr/>
        </p:nvPicPr>
        <p:blipFill>
          <a:blip r:embed="rId3" cstate="print">
            <a:extLst>
              <a:ext uri="{28A0092B-C50C-407E-A947-70E740481C1C}">
                <a14:useLocalDpi xmlns:a14="http://schemas.microsoft.com/office/drawing/2010/main" val="0"/>
              </a:ext>
            </a:extLst>
          </a:blip>
          <a:stretch>
            <a:fillRect/>
          </a:stretch>
        </p:blipFill>
        <p:spPr>
          <a:xfrm>
            <a:off x="4525655" y="4012053"/>
            <a:ext cx="5786755" cy="42841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2410" y="4012053"/>
            <a:ext cx="4551670" cy="4284133"/>
          </a:xfrm>
          <a:prstGeom prst="ellipse">
            <a:avLst/>
          </a:prstGeom>
          <a:ln>
            <a:noFill/>
          </a:ln>
          <a:effectLst>
            <a:softEdge rad="112500"/>
          </a:effectLst>
        </p:spPr>
      </p:pic>
      <p:sp>
        <p:nvSpPr>
          <p:cNvPr id="5" name="Rectángulo redondeado 4"/>
          <p:cNvSpPr/>
          <p:nvPr/>
        </p:nvSpPr>
        <p:spPr>
          <a:xfrm>
            <a:off x="3522133" y="8296186"/>
            <a:ext cx="11602720" cy="96634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PE" b="1" dirty="0" smtClean="0">
                <a:latin typeface="Arial" panose="020B0604020202020204" pitchFamily="34" charset="0"/>
                <a:cs typeface="Arial" panose="020B0604020202020204" pitchFamily="34" charset="0"/>
              </a:rPr>
              <a:t>En el marco referencial: R.S.G N° 302- 2019 MINEDU  y R.M. N° 0115 - 2020 PCM</a:t>
            </a:r>
          </a:p>
          <a:p>
            <a:pPr algn="ctr"/>
            <a:r>
              <a:rPr lang="es-PE" b="1" i="1" dirty="0" smtClean="0">
                <a:solidFill>
                  <a:srgbClr val="0033CC"/>
                </a:solidFill>
                <a:latin typeface="Arial" panose="020B0604020202020204" pitchFamily="34" charset="0"/>
                <a:cs typeface="Arial" panose="020B0604020202020204" pitchFamily="34" charset="0"/>
              </a:rPr>
              <a:t>“La escuela y PREVAED están presentes en casa” </a:t>
            </a:r>
            <a:endParaRPr lang="es-PE" b="1" i="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9364654"/>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0B091631-ECB8-4544-8A49-A4F4A48C91BB}"/>
              </a:ext>
            </a:extLst>
          </p:cNvPr>
          <p:cNvSpPr txBox="1"/>
          <p:nvPr/>
        </p:nvSpPr>
        <p:spPr>
          <a:xfrm>
            <a:off x="2745923" y="1591928"/>
            <a:ext cx="13297545" cy="1055608"/>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4.2 Existencia de otros proyectos en la misma área, zona o ámbito de intervención ¿Cuáles? </a:t>
            </a:r>
            <a:endParaRPr lang="en-US" sz="2800" dirty="0">
              <a:solidFill>
                <a:prstClr val="white"/>
              </a:solidFill>
              <a:latin typeface="Arial Black" panose="020B0A04020102020204" pitchFamily="34" charset="0"/>
            </a:endParaRPr>
          </a:p>
        </p:txBody>
      </p:sp>
      <p:sp>
        <p:nvSpPr>
          <p:cNvPr id="3" name="Rectángulo 2"/>
          <p:cNvSpPr/>
          <p:nvPr/>
        </p:nvSpPr>
        <p:spPr>
          <a:xfrm>
            <a:off x="7755997" y="4600545"/>
            <a:ext cx="1553630" cy="400110"/>
          </a:xfrm>
          <a:prstGeom prst="rect">
            <a:avLst/>
          </a:prstGeom>
        </p:spPr>
        <p:txBody>
          <a:bodyPr wrap="none">
            <a:spAutoFit/>
          </a:bodyPr>
          <a:lstStyle/>
          <a:p>
            <a:r>
              <a:rPr lang="es-PE" dirty="0">
                <a:latin typeface="Arial" panose="020B0604020202020204" pitchFamily="34" charset="0"/>
                <a:ea typeface="Calibri" panose="020F0502020204030204" pitchFamily="34" charset="0"/>
              </a:rPr>
              <a:t>NO EXISTE</a:t>
            </a:r>
            <a:endParaRPr lang="es-PE" dirty="0"/>
          </a:p>
        </p:txBody>
      </p:sp>
    </p:spTree>
    <p:extLst>
      <p:ext uri="{BB962C8B-B14F-4D97-AF65-F5344CB8AC3E}">
        <p14:creationId xmlns:p14="http://schemas.microsoft.com/office/powerpoint/2010/main" val="505183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uario\Pictures\LOGO_DRE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06" y="301907"/>
            <a:ext cx="4400549" cy="119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CuadroTexto 7"/>
          <p:cNvSpPr txBox="1"/>
          <p:nvPr/>
        </p:nvSpPr>
        <p:spPr>
          <a:xfrm>
            <a:off x="4934850" y="1291296"/>
            <a:ext cx="8572784" cy="1328023"/>
          </a:xfrm>
          <a:prstGeom prst="roundRect">
            <a:avLst/>
          </a:prstGeom>
          <a:solidFill>
            <a:srgbClr val="FF0000"/>
          </a:solidFill>
        </p:spPr>
        <p:txBody>
          <a:bodyPr wrap="square" rtlCol="0">
            <a:spAutoFit/>
          </a:bodyPr>
          <a:lstStyle/>
          <a:p>
            <a:pPr algn="ctr"/>
            <a:r>
              <a:rPr lang="es-PE" sz="3600" dirty="0">
                <a:solidFill>
                  <a:schemeClr val="bg1"/>
                </a:solidFill>
                <a:latin typeface="Arial Black" panose="020B0A04020102020204" pitchFamily="34" charset="0"/>
              </a:rPr>
              <a:t>PROCESOS DE LA EXPERIENCIA EXITOSA </a:t>
            </a:r>
            <a:endParaRPr lang="en-US" sz="3600" dirty="0">
              <a:solidFill>
                <a:schemeClr val="bg1"/>
              </a:solidFill>
              <a:latin typeface="Arial Black" panose="020B0A04020102020204" pitchFamily="34" charset="0"/>
            </a:endParaRPr>
          </a:p>
        </p:txBody>
      </p:sp>
      <p:sp>
        <p:nvSpPr>
          <p:cNvPr id="14" name="CuadroTexto 13">
            <a:extLst>
              <a:ext uri="{FF2B5EF4-FFF2-40B4-BE49-F238E27FC236}">
                <a16:creationId xmlns="" xmlns:a16="http://schemas.microsoft.com/office/drawing/2014/main" id="{16F31F55-5408-4823-83F0-CAE74C9219E7}"/>
              </a:ext>
            </a:extLst>
          </p:cNvPr>
          <p:cNvSpPr txBox="1"/>
          <p:nvPr/>
        </p:nvSpPr>
        <p:spPr>
          <a:xfrm>
            <a:off x="802527" y="3805137"/>
            <a:ext cx="4400549" cy="578882"/>
          </a:xfrm>
          <a:prstGeom prst="roundRect">
            <a:avLst/>
          </a:prstGeom>
          <a:solidFill>
            <a:srgbClr val="FF0000"/>
          </a:solidFill>
        </p:spPr>
        <p:txBody>
          <a:bodyPr wrap="square" rtlCol="0">
            <a:spAutoFit/>
          </a:bodyPr>
          <a:lstStyle/>
          <a:p>
            <a:r>
              <a:rPr lang="es-PE" sz="2800" dirty="0">
                <a:solidFill>
                  <a:prstClr val="white"/>
                </a:solidFill>
                <a:latin typeface="Arial Black" panose="020B0A04020102020204" pitchFamily="34" charset="0"/>
              </a:rPr>
              <a:t>5.1 CONCLUSIONES</a:t>
            </a:r>
          </a:p>
        </p:txBody>
      </p:sp>
      <p:sp>
        <p:nvSpPr>
          <p:cNvPr id="6" name="CuadroTexto 5">
            <a:extLst>
              <a:ext uri="{FF2B5EF4-FFF2-40B4-BE49-F238E27FC236}">
                <a16:creationId xmlns="" xmlns:a16="http://schemas.microsoft.com/office/drawing/2014/main" id="{38158C05-F624-420A-BE4D-9D1249D09567}"/>
              </a:ext>
            </a:extLst>
          </p:cNvPr>
          <p:cNvSpPr txBox="1"/>
          <p:nvPr/>
        </p:nvSpPr>
        <p:spPr>
          <a:xfrm>
            <a:off x="4334268" y="2922787"/>
            <a:ext cx="8572784" cy="578882"/>
          </a:xfrm>
          <a:prstGeom prst="roundRect">
            <a:avLst/>
          </a:prstGeom>
          <a:solidFill>
            <a:srgbClr val="FF0000"/>
          </a:solidFill>
        </p:spPr>
        <p:txBody>
          <a:bodyPr wrap="square" rtlCol="0">
            <a:spAutoFit/>
          </a:bodyPr>
          <a:lstStyle/>
          <a:p>
            <a:pPr lvl="0"/>
            <a:r>
              <a:rPr lang="en-US" sz="2800" dirty="0">
                <a:solidFill>
                  <a:prstClr val="white"/>
                </a:solidFill>
                <a:latin typeface="Arial Black" panose="020B0A04020102020204" pitchFamily="34" charset="0"/>
              </a:rPr>
              <a:t>V. CONCLUSIONES Y RECOMENDACIONES</a:t>
            </a:r>
          </a:p>
        </p:txBody>
      </p:sp>
      <p:sp>
        <p:nvSpPr>
          <p:cNvPr id="2" name="Rectángulo 1"/>
          <p:cNvSpPr/>
          <p:nvPr/>
        </p:nvSpPr>
        <p:spPr>
          <a:xfrm>
            <a:off x="1334584" y="4687487"/>
            <a:ext cx="14572152" cy="2021900"/>
          </a:xfrm>
          <a:prstGeom prst="rect">
            <a:avLst/>
          </a:prstGeom>
        </p:spPr>
        <p:txBody>
          <a:bodyPr wrap="square">
            <a:spAutoFit/>
          </a:bodyPr>
          <a:lstStyle/>
          <a:p>
            <a:pPr algn="just">
              <a:lnSpc>
                <a:spcPct val="106000"/>
              </a:lnSpc>
              <a:spcAft>
                <a:spcPts val="800"/>
              </a:spcAft>
            </a:pPr>
            <a:r>
              <a:rPr lang="es-PE"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Es muy importante promover educación y cultura ambiental así como la  toma de conciencia crítica y reflexiva de los estudiantes a partir de la investigación educativa de un hecho o problema presente. Esta es la posición de la I.E N°20930 La Merced y comunidad educativa en general pues a partir de la toma de conciencia como problemática social, se adoptó postura activa frente a los posibles desastres naturales y amenazas externas orientados a fin de garantizar la seguridad y la salud ante un eventual caso de emergencia y/o urgencia.</a:t>
            </a:r>
            <a:endParaRPr lang="es-PE"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lnSpc>
                <a:spcPct val="106000"/>
              </a:lnSpc>
            </a:pPr>
            <a:r>
              <a:rPr lang="es-PE" sz="1200" dirty="0">
                <a:latin typeface="Arial" panose="020B0604020202020204" pitchFamily="34" charset="0"/>
                <a:ea typeface="Calibri" panose="020F0502020204030204" pitchFamily="34" charset="0"/>
                <a:cs typeface="Times New Roman" panose="02020603050405020304" pitchFamily="18" charset="0"/>
              </a:rPr>
              <a:t> </a:t>
            </a:r>
            <a:endParaRPr lang="es-PE"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8661910"/>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0B091631-ECB8-4544-8A49-A4F4A48C91BB}"/>
              </a:ext>
            </a:extLst>
          </p:cNvPr>
          <p:cNvSpPr txBox="1"/>
          <p:nvPr/>
        </p:nvSpPr>
        <p:spPr>
          <a:xfrm>
            <a:off x="5173298" y="1054787"/>
            <a:ext cx="5198574"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5.2 RECOMENDACIONES</a:t>
            </a:r>
            <a:endParaRPr lang="en-US" sz="2800" dirty="0">
              <a:solidFill>
                <a:prstClr val="white"/>
              </a:solidFill>
              <a:latin typeface="Arial Black" panose="020B0A04020102020204" pitchFamily="34" charset="0"/>
            </a:endParaRPr>
          </a:p>
        </p:txBody>
      </p:sp>
      <p:sp>
        <p:nvSpPr>
          <p:cNvPr id="3" name="Rectángulo 2"/>
          <p:cNvSpPr/>
          <p:nvPr/>
        </p:nvSpPr>
        <p:spPr>
          <a:xfrm>
            <a:off x="1765005" y="2960096"/>
            <a:ext cx="14439013" cy="2376035"/>
          </a:xfrm>
          <a:prstGeom prst="rect">
            <a:avLst/>
          </a:prstGeom>
        </p:spPr>
        <p:txBody>
          <a:bodyPr wrap="square">
            <a:spAutoFit/>
          </a:bodyPr>
          <a:lstStyle/>
          <a:p>
            <a:pPr marL="61595" marR="91440" algn="just">
              <a:lnSpc>
                <a:spcPct val="106000"/>
              </a:lnSpc>
            </a:pPr>
            <a:r>
              <a:rPr lang="es-PE" b="1" dirty="0">
                <a:latin typeface="Arial" panose="020B0604020202020204" pitchFamily="34" charset="0"/>
                <a:ea typeface="Calibri" panose="020F0502020204030204" pitchFamily="34" charset="0"/>
                <a:cs typeface="Times New Roman" panose="02020603050405020304" pitchFamily="18" charset="0"/>
              </a:rPr>
              <a:t>Que las demás II.EE adecuen e implementen también en sus planificadores semanales y desarrollo de Experiencias de Aprendizaje, el desarrollo de Actividades Complementarias articulando contenido temático entre los diversos Ciclos y Niveles educativos a fin de fortalecer las competencias  y los enfoques específicos al tema de la prevención y seguridad ambiental.</a:t>
            </a:r>
            <a:endParaRPr lang="es-PE" sz="3600" dirty="0">
              <a:latin typeface="Calibri" panose="020F0502020204030204" pitchFamily="34" charset="0"/>
              <a:ea typeface="Calibri" panose="020F0502020204030204" pitchFamily="34" charset="0"/>
              <a:cs typeface="Times New Roman" panose="02020603050405020304" pitchFamily="18" charset="0"/>
            </a:endParaRPr>
          </a:p>
          <a:p>
            <a:pPr marL="61595" marR="91440" algn="just">
              <a:lnSpc>
                <a:spcPct val="106000"/>
              </a:lnSpc>
            </a:pPr>
            <a:r>
              <a:rPr lang="es-PE" b="1" dirty="0">
                <a:latin typeface="Arial" panose="020B0604020202020204" pitchFamily="34" charset="0"/>
                <a:ea typeface="Calibri" panose="020F0502020204030204" pitchFamily="34" charset="0"/>
                <a:cs typeface="Times New Roman" panose="02020603050405020304" pitchFamily="18" charset="0"/>
              </a:rPr>
              <a:t> </a:t>
            </a:r>
            <a:endParaRPr lang="es-PE" sz="3600" dirty="0">
              <a:latin typeface="Calibri" panose="020F0502020204030204" pitchFamily="34" charset="0"/>
              <a:ea typeface="Calibri" panose="020F0502020204030204" pitchFamily="34" charset="0"/>
              <a:cs typeface="Times New Roman" panose="02020603050405020304" pitchFamily="18" charset="0"/>
            </a:endParaRPr>
          </a:p>
          <a:p>
            <a:pPr marL="61595" marR="91440" algn="just">
              <a:lnSpc>
                <a:spcPct val="106000"/>
              </a:lnSpc>
            </a:pPr>
            <a:r>
              <a:rPr lang="es-PE" b="1" dirty="0">
                <a:latin typeface="Arial" panose="020B0604020202020204" pitchFamily="34" charset="0"/>
                <a:ea typeface="Calibri" panose="020F0502020204030204" pitchFamily="34" charset="0"/>
                <a:cs typeface="Times New Roman" panose="02020603050405020304" pitchFamily="18" charset="0"/>
              </a:rPr>
              <a:t>Que esta experiencia exitosa como BUENA PRACTICA EN GESTION EDUCATIVA, se tome en cuenta y se replique en otros escenarios a fin de promover conciencia de </a:t>
            </a:r>
            <a:r>
              <a:rPr lang="es-PE" b="1" dirty="0" err="1">
                <a:latin typeface="Arial" panose="020B0604020202020204" pitchFamily="34" charset="0"/>
                <a:ea typeface="Calibri" panose="020F0502020204030204" pitchFamily="34" charset="0"/>
                <a:cs typeface="Times New Roman" panose="02020603050405020304" pitchFamily="18" charset="0"/>
              </a:rPr>
              <a:t>prevencion</a:t>
            </a:r>
            <a:r>
              <a:rPr lang="es-PE" b="1" dirty="0">
                <a:latin typeface="Arial" panose="020B0604020202020204" pitchFamily="34" charset="0"/>
                <a:ea typeface="Calibri" panose="020F0502020204030204" pitchFamily="34" charset="0"/>
                <a:cs typeface="Times New Roman" panose="02020603050405020304" pitchFamily="18" charset="0"/>
              </a:rPr>
              <a:t> en la población en general.</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4090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632591" y="1168400"/>
            <a:ext cx="7169942" cy="1012985"/>
          </a:xfrm>
          <a:prstGeom prst="rect">
            <a:avLst/>
          </a:prstGeom>
        </p:spPr>
      </p:pic>
      <p:pic>
        <p:nvPicPr>
          <p:cNvPr id="3" name="Imagen 2"/>
          <p:cNvPicPr>
            <a:picLocks noChangeAspect="1"/>
          </p:cNvPicPr>
          <p:nvPr/>
        </p:nvPicPr>
        <p:blipFill>
          <a:blip r:embed="rId3"/>
          <a:stretch>
            <a:fillRect/>
          </a:stretch>
        </p:blipFill>
        <p:spPr>
          <a:xfrm>
            <a:off x="4487332" y="3917235"/>
            <a:ext cx="8745168" cy="5057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ángulo 3"/>
          <p:cNvSpPr/>
          <p:nvPr/>
        </p:nvSpPr>
        <p:spPr>
          <a:xfrm>
            <a:off x="3723166" y="2181385"/>
            <a:ext cx="9509334" cy="1323439"/>
          </a:xfrm>
          <a:prstGeom prst="rect">
            <a:avLst/>
          </a:prstGeom>
        </p:spPr>
        <p:txBody>
          <a:bodyPr wrap="none">
            <a:spAutoFit/>
          </a:bodyPr>
          <a:lstStyle/>
          <a:p>
            <a:pPr algn="ctr"/>
            <a:r>
              <a:rPr lang="es-PE" sz="4000" b="1" dirty="0" smtClean="0">
                <a:solidFill>
                  <a:srgbClr val="0033CC"/>
                </a:solidFill>
                <a:latin typeface="Cooper Black" panose="0208090404030B020404" pitchFamily="18" charset="0"/>
              </a:rPr>
              <a:t>“MI </a:t>
            </a:r>
            <a:r>
              <a:rPr lang="es-PE" sz="4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ooper Black" panose="0208090404030B020404" pitchFamily="18" charset="0"/>
              </a:rPr>
              <a:t>MOCHILA DE EMERGENCIA</a:t>
            </a:r>
            <a:r>
              <a:rPr lang="es-PE" sz="4000" b="1" dirty="0" smtClean="0">
                <a:solidFill>
                  <a:srgbClr val="0033CC"/>
                </a:solidFill>
                <a:latin typeface="Cooper Black" panose="0208090404030B020404" pitchFamily="18" charset="0"/>
              </a:rPr>
              <a:t> </a:t>
            </a:r>
          </a:p>
          <a:p>
            <a:pPr algn="ctr"/>
            <a:r>
              <a:rPr lang="es-PE" sz="4000" b="1" dirty="0" smtClean="0">
                <a:solidFill>
                  <a:srgbClr val="0033CC"/>
                </a:solidFill>
                <a:latin typeface="Cooper Black" panose="0208090404030B020404" pitchFamily="18" charset="0"/>
              </a:rPr>
              <a:t>GARANTIZA MI SUPERVIVENCIA”</a:t>
            </a:r>
            <a:endParaRPr lang="es-PE" sz="4000" b="1" dirty="0">
              <a:solidFill>
                <a:srgbClr val="0033CC"/>
              </a:solidFill>
              <a:latin typeface="Cooper Black" panose="0208090404030B020404" pitchFamily="18" charset="0"/>
            </a:endParaRPr>
          </a:p>
        </p:txBody>
      </p:sp>
      <p:sp>
        <p:nvSpPr>
          <p:cNvPr id="5" name="Rectángulo redondeado 4"/>
          <p:cNvSpPr/>
          <p:nvPr/>
        </p:nvSpPr>
        <p:spPr>
          <a:xfrm>
            <a:off x="8297334" y="7450666"/>
            <a:ext cx="3369734" cy="128693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PE" b="1" dirty="0" smtClean="0">
                <a:latin typeface="Arial" panose="020B0604020202020204" pitchFamily="34" charset="0"/>
                <a:cs typeface="Arial" panose="020B0604020202020204" pitchFamily="34" charset="0"/>
              </a:rPr>
              <a:t>Mochila de emergencia familiar ubicado cerca  de la puerta de salida.</a:t>
            </a:r>
            <a:endParaRPr lang="es-P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54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uario\Pictures\LOGO_DRE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19" y="301907"/>
            <a:ext cx="4400549" cy="119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p:cNvSpPr txBox="1"/>
          <p:nvPr/>
        </p:nvSpPr>
        <p:spPr>
          <a:xfrm>
            <a:off x="2482670" y="2511151"/>
            <a:ext cx="13019796" cy="578882"/>
          </a:xfrm>
          <a:prstGeom prst="roundRect">
            <a:avLst/>
          </a:prstGeom>
          <a:solidFill>
            <a:srgbClr val="FF0000"/>
          </a:solidFill>
        </p:spPr>
        <p:txBody>
          <a:bodyPr wrap="square" rtlCol="0">
            <a:spAutoFit/>
          </a:bodyPr>
          <a:lstStyle/>
          <a:p>
            <a:pPr lvl="0" algn="ctr"/>
            <a:r>
              <a:rPr lang="en-US" sz="2800" dirty="0">
                <a:solidFill>
                  <a:prstClr val="white"/>
                </a:solidFill>
                <a:latin typeface="Arial Black" panose="020B0A04020102020204" pitchFamily="34" charset="0"/>
              </a:rPr>
              <a:t>I. PROCESO DE </a:t>
            </a:r>
            <a:r>
              <a:rPr lang="en-US" sz="2800" dirty="0" smtClean="0">
                <a:solidFill>
                  <a:prstClr val="white"/>
                </a:solidFill>
                <a:latin typeface="Arial Black" panose="020B0A04020102020204" pitchFamily="34" charset="0"/>
              </a:rPr>
              <a:t>EJECUCIÓN PARA LA MOCHILA DE EMERGENCIA</a:t>
            </a:r>
            <a:endParaRPr lang="en-US" sz="2800" dirty="0">
              <a:solidFill>
                <a:prstClr val="white"/>
              </a:solidFill>
              <a:latin typeface="Arial Black" panose="020B0A04020102020204" pitchFamily="34" charset="0"/>
            </a:endParaRPr>
          </a:p>
        </p:txBody>
      </p:sp>
      <p:sp>
        <p:nvSpPr>
          <p:cNvPr id="8" name="CuadroTexto 7"/>
          <p:cNvSpPr txBox="1"/>
          <p:nvPr/>
        </p:nvSpPr>
        <p:spPr>
          <a:xfrm>
            <a:off x="4359118" y="1635085"/>
            <a:ext cx="9983416" cy="646986"/>
          </a:xfrm>
          <a:prstGeom prst="roundRect">
            <a:avLst/>
          </a:prstGeom>
          <a:solidFill>
            <a:srgbClr val="FF0000"/>
          </a:solidFill>
        </p:spPr>
        <p:txBody>
          <a:bodyPr wrap="square" rtlCol="0">
            <a:spAutoFit/>
          </a:bodyPr>
          <a:lstStyle/>
          <a:p>
            <a:pPr algn="ctr"/>
            <a:r>
              <a:rPr lang="es-PE" sz="3200" dirty="0">
                <a:solidFill>
                  <a:schemeClr val="bg1"/>
                </a:solidFill>
                <a:latin typeface="Arial Black" panose="020B0A04020102020204" pitchFamily="34" charset="0"/>
              </a:rPr>
              <a:t>PROCESOS DE LA EXPERIENCIA EXITOSA </a:t>
            </a:r>
            <a:endParaRPr lang="en-US" sz="3200" dirty="0">
              <a:solidFill>
                <a:schemeClr val="bg1"/>
              </a:solidFill>
              <a:latin typeface="Arial Black" panose="020B0A0402010202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400" y="301907"/>
            <a:ext cx="1744133" cy="1713159"/>
          </a:xfrm>
          <a:prstGeom prst="rect">
            <a:avLst/>
          </a:prstGeom>
        </p:spPr>
      </p:pic>
      <p:sp>
        <p:nvSpPr>
          <p:cNvPr id="9" name="Rectángulo 8"/>
          <p:cNvSpPr/>
          <p:nvPr/>
        </p:nvSpPr>
        <p:spPr>
          <a:xfrm>
            <a:off x="2190308" y="3319113"/>
            <a:ext cx="13312158" cy="4093428"/>
          </a:xfrm>
          <a:prstGeom prst="rect">
            <a:avLst/>
          </a:prstGeom>
        </p:spPr>
        <p:txBody>
          <a:bodyPr wrap="square">
            <a:spAutoFit/>
          </a:bodyPr>
          <a:lstStyle/>
          <a:p>
            <a:pPr marL="2593975" indent="-2593975" algn="just"/>
            <a:r>
              <a:rPr lang="es-PE" dirty="0" smtClean="0">
                <a:latin typeface="Cooper Black" panose="0208090404030B020404" pitchFamily="18" charset="0"/>
              </a:rPr>
              <a:t>PLANIFICACIÓN</a:t>
            </a:r>
            <a:r>
              <a:rPr lang="es-PE" dirty="0">
                <a:latin typeface="Cooper Black" panose="0208090404030B020404" pitchFamily="18" charset="0"/>
              </a:rPr>
              <a:t>:    </a:t>
            </a:r>
            <a:r>
              <a:rPr lang="es-PE" dirty="0">
                <a:latin typeface="Arial Black" panose="020B0A04020102020204" pitchFamily="34" charset="0"/>
                <a:cs typeface="Arial" panose="020B0604020202020204" pitchFamily="34" charset="0"/>
              </a:rPr>
              <a:t>Reuniones colegiadas con los </a:t>
            </a:r>
            <a:r>
              <a:rPr lang="es-PE" dirty="0" smtClean="0">
                <a:latin typeface="Arial Black" panose="020B0A04020102020204" pitchFamily="34" charset="0"/>
                <a:cs typeface="Arial" panose="020B0604020202020204" pitchFamily="34" charset="0"/>
              </a:rPr>
              <a:t>docentes para la </a:t>
            </a:r>
            <a:r>
              <a:rPr lang="es-PE" dirty="0">
                <a:latin typeface="Arial Black" panose="020B0A04020102020204" pitchFamily="34" charset="0"/>
                <a:cs typeface="Arial" panose="020B0604020202020204" pitchFamily="34" charset="0"/>
              </a:rPr>
              <a:t>Implementación del PEI, PAT, PCI, Unidades Didácticas (Planificadores  Semanales y Experiencias de Aprendizaje Complementario</a:t>
            </a:r>
            <a:r>
              <a:rPr lang="es-PE" dirty="0" smtClean="0">
                <a:latin typeface="Arial Black" panose="020B0A04020102020204" pitchFamily="34" charset="0"/>
                <a:cs typeface="Arial" panose="020B0604020202020204" pitchFamily="34" charset="0"/>
              </a:rPr>
              <a:t>).</a:t>
            </a:r>
          </a:p>
          <a:p>
            <a:pPr marL="2593975" indent="-2593975" algn="just"/>
            <a:endParaRPr lang="es-PE" dirty="0">
              <a:latin typeface="Arial Black" panose="020B0A04020102020204" pitchFamily="34" charset="0"/>
              <a:cs typeface="Arial" panose="020B0604020202020204" pitchFamily="34" charset="0"/>
            </a:endParaRPr>
          </a:p>
          <a:p>
            <a:pPr marL="2593975" indent="-2593975" algn="just"/>
            <a:endParaRPr lang="es-PE" dirty="0" smtClean="0">
              <a:latin typeface="Arial Black" panose="020B0A04020102020204" pitchFamily="34" charset="0"/>
              <a:cs typeface="Arial" panose="020B0604020202020204" pitchFamily="34" charset="0"/>
            </a:endParaRPr>
          </a:p>
          <a:p>
            <a:pPr marL="2593975" indent="-2593975" algn="just"/>
            <a:endParaRPr lang="es-PE" dirty="0">
              <a:latin typeface="Arial Black" panose="020B0A04020102020204" pitchFamily="34" charset="0"/>
              <a:cs typeface="Arial" panose="020B0604020202020204" pitchFamily="34" charset="0"/>
            </a:endParaRPr>
          </a:p>
          <a:p>
            <a:pPr marL="2593975" indent="-2593975" algn="just"/>
            <a:endParaRPr lang="es-PE" dirty="0" smtClean="0">
              <a:latin typeface="Arial Black" panose="020B0A04020102020204" pitchFamily="34" charset="0"/>
              <a:cs typeface="Arial" panose="020B0604020202020204" pitchFamily="34" charset="0"/>
            </a:endParaRPr>
          </a:p>
          <a:p>
            <a:pPr marL="2593975" indent="-2593975" algn="just"/>
            <a:endParaRPr lang="es-PE" dirty="0" smtClean="0">
              <a:latin typeface="Arial Black" panose="020B0A04020102020204" pitchFamily="34" charset="0"/>
              <a:cs typeface="Arial" panose="020B0604020202020204" pitchFamily="34" charset="0"/>
            </a:endParaRPr>
          </a:p>
          <a:p>
            <a:pPr marL="2593975" indent="-2593975" algn="just"/>
            <a:endParaRPr lang="es-PE" dirty="0">
              <a:latin typeface="Arial Black" panose="020B0A04020102020204" pitchFamily="34" charset="0"/>
              <a:cs typeface="Arial" panose="020B0604020202020204" pitchFamily="34" charset="0"/>
            </a:endParaRPr>
          </a:p>
          <a:p>
            <a:pPr algn="just"/>
            <a:r>
              <a:rPr lang="es-PE" dirty="0" smtClean="0">
                <a:latin typeface="Cooper Black" panose="0208090404030B020404" pitchFamily="18" charset="0"/>
              </a:rPr>
              <a:t>EJECUCIÓN</a:t>
            </a:r>
            <a:r>
              <a:rPr lang="es-PE" dirty="0">
                <a:latin typeface="Cooper Black" panose="0208090404030B020404" pitchFamily="18" charset="0"/>
              </a:rPr>
              <a:t>:            </a:t>
            </a:r>
            <a:r>
              <a:rPr lang="es-PE" dirty="0" smtClean="0">
                <a:latin typeface="Cooper Black" panose="0208090404030B020404" pitchFamily="18" charset="0"/>
              </a:rPr>
              <a:t>   </a:t>
            </a:r>
            <a:r>
              <a:rPr lang="es-PE" dirty="0" smtClean="0">
                <a:latin typeface="Arial Black" panose="020B0A04020102020204" pitchFamily="34" charset="0"/>
                <a:cs typeface="Arial" panose="020B0604020202020204" pitchFamily="34" charset="0"/>
              </a:rPr>
              <a:t>Desde </a:t>
            </a:r>
            <a:r>
              <a:rPr lang="es-PE" dirty="0">
                <a:latin typeface="Arial Black" panose="020B0A04020102020204" pitchFamily="34" charset="0"/>
                <a:cs typeface="Arial" panose="020B0604020202020204" pitchFamily="34" charset="0"/>
              </a:rPr>
              <a:t>abril a diciembre del 2020</a:t>
            </a:r>
          </a:p>
          <a:p>
            <a:pPr marL="2593975" indent="-2593975" algn="just"/>
            <a:r>
              <a:rPr lang="es-PE" dirty="0">
                <a:latin typeface="Cooper Black" panose="0208090404030B020404" pitchFamily="18" charset="0"/>
              </a:rPr>
              <a:t>PRODUCTO</a:t>
            </a:r>
            <a:r>
              <a:rPr lang="es-PE" dirty="0" smtClean="0">
                <a:latin typeface="Cooper Black" panose="0208090404030B020404" pitchFamily="18" charset="0"/>
              </a:rPr>
              <a:t>:             </a:t>
            </a:r>
            <a:r>
              <a:rPr lang="es-PE" dirty="0" smtClean="0">
                <a:latin typeface="Arial Black" panose="020B0A04020102020204" pitchFamily="34" charset="0"/>
              </a:rPr>
              <a:t>Todos los hogares de la Comunidad educativa debidamente organizadas con la mochila de emergencia</a:t>
            </a:r>
          </a:p>
          <a:p>
            <a:pPr marL="2593975" indent="-2593975" algn="just"/>
            <a:endParaRPr lang="es-PE" dirty="0">
              <a:latin typeface="Arial Black" panose="020B0A04020102020204" pitchFamily="34" charset="0"/>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8568" y="4108138"/>
            <a:ext cx="4061832" cy="2062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4346" y="4253117"/>
            <a:ext cx="4234508" cy="1557623"/>
          </a:xfrm>
          <a:prstGeom prst="rect">
            <a:avLst/>
          </a:prstGeom>
          <a:ln>
            <a:noFill/>
          </a:ln>
          <a:effectLst>
            <a:outerShdw blurRad="190500" algn="tl" rotWithShape="0">
              <a:srgbClr val="000000">
                <a:alpha val="70000"/>
              </a:srgbClr>
            </a:outerShdw>
          </a:effectLst>
        </p:spPr>
      </p:pic>
      <p:pic>
        <p:nvPicPr>
          <p:cNvPr id="13" name="Imagen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4865" y="4253117"/>
            <a:ext cx="929481" cy="1557623"/>
          </a:xfrm>
          <a:prstGeom prst="rect">
            <a:avLst/>
          </a:prstGeom>
        </p:spPr>
      </p:pic>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4139" y="7145680"/>
            <a:ext cx="2875662" cy="1895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2427" y="7125269"/>
            <a:ext cx="3402224" cy="1936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3558" y="7125269"/>
            <a:ext cx="3598908" cy="1895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ángulo redondeado 16"/>
          <p:cNvSpPr/>
          <p:nvPr/>
        </p:nvSpPr>
        <p:spPr>
          <a:xfrm>
            <a:off x="1613714" y="7515354"/>
            <a:ext cx="1461944" cy="7011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PE" sz="1800" b="1" dirty="0" smtClean="0">
                <a:solidFill>
                  <a:srgbClr val="0033CC"/>
                </a:solidFill>
                <a:latin typeface="Comic Sans MS" panose="030F0702030302020204" pitchFamily="66" charset="0"/>
              </a:rPr>
              <a:t>INICIAL</a:t>
            </a:r>
            <a:endParaRPr lang="es-PE" sz="1800" b="1" dirty="0">
              <a:solidFill>
                <a:srgbClr val="0033CC"/>
              </a:solidFill>
              <a:latin typeface="Comic Sans MS" panose="030F0702030302020204" pitchFamily="66" charset="0"/>
            </a:endParaRPr>
          </a:p>
        </p:txBody>
      </p:sp>
      <p:sp>
        <p:nvSpPr>
          <p:cNvPr id="18" name="Rectángulo redondeado 17"/>
          <p:cNvSpPr/>
          <p:nvPr/>
        </p:nvSpPr>
        <p:spPr>
          <a:xfrm>
            <a:off x="6962427" y="7535765"/>
            <a:ext cx="1461944" cy="7011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PE" sz="1800" b="1" dirty="0" smtClean="0">
                <a:solidFill>
                  <a:srgbClr val="0033CC"/>
                </a:solidFill>
                <a:latin typeface="Comic Sans MS" panose="030F0702030302020204" pitchFamily="66" charset="0"/>
              </a:rPr>
              <a:t>PRIMARIA</a:t>
            </a:r>
            <a:endParaRPr lang="es-PE" sz="1800" b="1" dirty="0">
              <a:solidFill>
                <a:srgbClr val="0033CC"/>
              </a:solidFill>
              <a:latin typeface="Comic Sans MS" panose="030F0702030302020204" pitchFamily="66" charset="0"/>
            </a:endParaRPr>
          </a:p>
        </p:txBody>
      </p:sp>
      <p:sp>
        <p:nvSpPr>
          <p:cNvPr id="19" name="Rectángulo redondeado 18"/>
          <p:cNvSpPr/>
          <p:nvPr/>
        </p:nvSpPr>
        <p:spPr>
          <a:xfrm>
            <a:off x="11015331" y="7535765"/>
            <a:ext cx="1850064" cy="7011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PE" sz="1800" b="1" dirty="0" smtClean="0">
                <a:solidFill>
                  <a:srgbClr val="0033CC"/>
                </a:solidFill>
                <a:latin typeface="Comic Sans MS" panose="030F0702030302020204" pitchFamily="66" charset="0"/>
              </a:rPr>
              <a:t>SECUNDARIA</a:t>
            </a:r>
            <a:endParaRPr lang="es-PE" sz="1800" b="1" dirty="0">
              <a:solidFill>
                <a:srgbClr val="0033CC"/>
              </a:solidFill>
              <a:latin typeface="Comic Sans MS" panose="030F0702030302020204" pitchFamily="66" charset="0"/>
            </a:endParaRPr>
          </a:p>
        </p:txBody>
      </p:sp>
    </p:spTree>
    <p:extLst>
      <p:ext uri="{BB962C8B-B14F-4D97-AF65-F5344CB8AC3E}">
        <p14:creationId xmlns:p14="http://schemas.microsoft.com/office/powerpoint/2010/main" val="364593990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21B7894D-60A5-4CF6-9425-94E76E02FA60}"/>
              </a:ext>
            </a:extLst>
          </p:cNvPr>
          <p:cNvSpPr txBox="1">
            <a:spLocks noGrp="1"/>
          </p:cNvSpPr>
          <p:nvPr>
            <p:ph type="title"/>
          </p:nvPr>
        </p:nvSpPr>
        <p:spPr>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1.1 Necesidades</a:t>
            </a:r>
            <a:r>
              <a:rPr lang="en-US" sz="2800" dirty="0">
                <a:solidFill>
                  <a:prstClr val="white"/>
                </a:solidFill>
                <a:latin typeface="Arial Black" panose="020B0A04020102020204" pitchFamily="34" charset="0"/>
              </a:rPr>
              <a:t> de </a:t>
            </a:r>
            <a:r>
              <a:rPr lang="es-PE" sz="2800" dirty="0">
                <a:solidFill>
                  <a:prstClr val="white"/>
                </a:solidFill>
                <a:latin typeface="Arial Black" panose="020B0A04020102020204" pitchFamily="34" charset="0"/>
              </a:rPr>
              <a:t>aprendizaje</a:t>
            </a:r>
            <a:r>
              <a:rPr lang="en-US" sz="2800" dirty="0">
                <a:solidFill>
                  <a:prstClr val="white"/>
                </a:solidFill>
                <a:latin typeface="Arial Black" panose="020B0A04020102020204" pitchFamily="34" charset="0"/>
              </a:rPr>
              <a:t> </a:t>
            </a:r>
            <a:r>
              <a:rPr lang="es-PE" sz="2800" dirty="0">
                <a:solidFill>
                  <a:prstClr val="white"/>
                </a:solidFill>
                <a:latin typeface="Arial Black" panose="020B0A04020102020204" pitchFamily="34" charset="0"/>
              </a:rPr>
              <a:t>identificadas</a:t>
            </a:r>
          </a:p>
        </p:txBody>
      </p:sp>
      <p:pic>
        <p:nvPicPr>
          <p:cNvPr id="4" name="Imagen 3"/>
          <p:cNvPicPr>
            <a:picLocks noChangeAspect="1"/>
          </p:cNvPicPr>
          <p:nvPr/>
        </p:nvPicPr>
        <p:blipFill>
          <a:blip r:embed="rId2"/>
          <a:stretch>
            <a:fillRect/>
          </a:stretch>
        </p:blipFill>
        <p:spPr>
          <a:xfrm>
            <a:off x="675617" y="3082033"/>
            <a:ext cx="15460796" cy="3191176"/>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795" y="5826640"/>
            <a:ext cx="5189284" cy="3136605"/>
          </a:xfrm>
          <a:prstGeom prst="rect">
            <a:avLst/>
          </a:prstGeom>
          <a:ln>
            <a:noFill/>
          </a:ln>
          <a:effectLst>
            <a:softEdge rad="112500"/>
          </a:effectLst>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8072" y="5863852"/>
            <a:ext cx="2889555" cy="3136605"/>
          </a:xfrm>
          <a:prstGeom prst="rect">
            <a:avLst/>
          </a:prstGeom>
        </p:spPr>
      </p:pic>
      <p:sp>
        <p:nvSpPr>
          <p:cNvPr id="8" name="Rectángulo redondeado 7"/>
          <p:cNvSpPr/>
          <p:nvPr/>
        </p:nvSpPr>
        <p:spPr>
          <a:xfrm>
            <a:off x="7518468" y="7060019"/>
            <a:ext cx="3466214" cy="14672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PE" dirty="0" smtClean="0"/>
              <a:t>Típicas viviendas en el sector de 800- La Merced- SAYAN </a:t>
            </a:r>
            <a:endParaRPr lang="es-PE" dirty="0"/>
          </a:p>
        </p:txBody>
      </p:sp>
    </p:spTree>
    <p:extLst>
      <p:ext uri="{BB962C8B-B14F-4D97-AF65-F5344CB8AC3E}">
        <p14:creationId xmlns:p14="http://schemas.microsoft.com/office/powerpoint/2010/main" val="2122136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0232B600-44C2-4016-BD30-404F6D7D68BB}"/>
              </a:ext>
            </a:extLst>
          </p:cNvPr>
          <p:cNvSpPr txBox="1"/>
          <p:nvPr/>
        </p:nvSpPr>
        <p:spPr>
          <a:xfrm>
            <a:off x="5951321" y="981671"/>
            <a:ext cx="4893615"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1.2 Actividad</a:t>
            </a:r>
            <a:r>
              <a:rPr lang="en-US" sz="2800" dirty="0">
                <a:solidFill>
                  <a:prstClr val="white"/>
                </a:solidFill>
                <a:latin typeface="Arial Black" panose="020B0A04020102020204" pitchFamily="34" charset="0"/>
              </a:rPr>
              <a:t> </a:t>
            </a:r>
            <a:r>
              <a:rPr lang="es-PE" sz="2800" dirty="0">
                <a:solidFill>
                  <a:prstClr val="white"/>
                </a:solidFill>
                <a:latin typeface="Arial Black" panose="020B0A04020102020204" pitchFamily="34" charset="0"/>
              </a:rPr>
              <a:t>ejecutada</a:t>
            </a:r>
          </a:p>
        </p:txBody>
      </p:sp>
      <p:sp>
        <p:nvSpPr>
          <p:cNvPr id="3" name="Rectángulo 2"/>
          <p:cNvSpPr/>
          <p:nvPr/>
        </p:nvSpPr>
        <p:spPr>
          <a:xfrm>
            <a:off x="703291" y="2030164"/>
            <a:ext cx="15389674" cy="3933384"/>
          </a:xfrm>
          <a:prstGeom prst="rect">
            <a:avLst/>
          </a:prstGeom>
        </p:spPr>
        <p:txBody>
          <a:bodyPr wrap="square">
            <a:spAutoFit/>
          </a:bodyPr>
          <a:lstStyle/>
          <a:p>
            <a:pPr marL="240665" algn="just">
              <a:lnSpc>
                <a:spcPct val="106000"/>
              </a:lnSpc>
            </a:pPr>
            <a:r>
              <a:rPr lang="es-PE" dirty="0" smtClean="0"/>
              <a:t>Según </a:t>
            </a:r>
            <a:r>
              <a:rPr lang="es-PE" dirty="0" err="1"/>
              <a:t>Sampieri</a:t>
            </a:r>
            <a:r>
              <a:rPr lang="es-PE" dirty="0"/>
              <a:t>, la </a:t>
            </a:r>
            <a:r>
              <a:rPr lang="es-PE" b="1" dirty="0"/>
              <a:t>investigación educativa</a:t>
            </a:r>
            <a:r>
              <a:rPr lang="es-PE" dirty="0"/>
              <a:t> es una actividad </a:t>
            </a:r>
            <a:r>
              <a:rPr lang="es-PE" b="1" dirty="0"/>
              <a:t>que</a:t>
            </a:r>
            <a:r>
              <a:rPr lang="es-PE" dirty="0"/>
              <a:t> genera desarrollo de habilidades a partir del conocimiento y, a través de esto el alumno reflexiona y transforman su realidad. A partir de esa premisa y detectada la necesidad de aprendizaje, </a:t>
            </a:r>
            <a:r>
              <a:rPr lang="es-PE" dirty="0">
                <a:latin typeface="Arial" panose="020B0604020202020204" pitchFamily="34" charset="0"/>
                <a:ea typeface="Calibri" panose="020F0502020204030204" pitchFamily="34" charset="0"/>
                <a:cs typeface="Times New Roman" panose="02020603050405020304" pitchFamily="18" charset="0"/>
              </a:rPr>
              <a:t>los alumnos y alumnas de los tres niveles educativos Inicial- Primaria y Secundaria EBR de la I.E 20930 – 662 La Merced – Sayán,  nos hemos propuesto concientizar a la población educativa e inducirlos a adoptar una postura reflexiva sobre los peligro latente  que amenazan la paz y armonía en la comunidad y el seno familiar.</a:t>
            </a:r>
            <a:r>
              <a:rPr lang="es-PE" sz="4000" dirty="0"/>
              <a:t> </a:t>
            </a:r>
            <a:r>
              <a:rPr lang="es-PE" b="1" dirty="0"/>
              <a:t>Por</a:t>
            </a:r>
            <a:r>
              <a:rPr lang="es-PE" dirty="0"/>
              <a:t> tanto; a partir de la investigación  en forma individual con soporte familiar, investigan sobre los sismos, qué lo produce, cuál es la situación del planeta, de nuestro continente, del país, región y  nuestra localidad.</a:t>
            </a:r>
          </a:p>
          <a:p>
            <a:r>
              <a:rPr lang="es-PE" dirty="0"/>
              <a:t> </a:t>
            </a:r>
          </a:p>
          <a:p>
            <a:r>
              <a:rPr lang="es-PE" dirty="0"/>
              <a:t>¿Qué podemos hacer para estar prevenidos?</a:t>
            </a:r>
          </a:p>
          <a:p>
            <a:r>
              <a:rPr lang="es-PE" dirty="0"/>
              <a:t> </a:t>
            </a:r>
          </a:p>
          <a:p>
            <a:r>
              <a:rPr lang="es-PE" dirty="0"/>
              <a:t>Organizarnos en familia e implementar la mochila de emergencia en el hogar.</a:t>
            </a:r>
          </a:p>
        </p:txBody>
      </p:sp>
    </p:spTree>
    <p:extLst>
      <p:ext uri="{BB962C8B-B14F-4D97-AF65-F5344CB8AC3E}">
        <p14:creationId xmlns:p14="http://schemas.microsoft.com/office/powerpoint/2010/main" val="1389597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uario\Pictures\LOGO_DRE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06" y="301907"/>
            <a:ext cx="4400549" cy="119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p:cNvSpPr txBox="1"/>
          <p:nvPr/>
        </p:nvSpPr>
        <p:spPr>
          <a:xfrm>
            <a:off x="866329" y="2335764"/>
            <a:ext cx="5945018" cy="578882"/>
          </a:xfrm>
          <a:prstGeom prst="roundRect">
            <a:avLst/>
          </a:prstGeom>
          <a:solidFill>
            <a:srgbClr val="FF0000"/>
          </a:solidFill>
        </p:spPr>
        <p:txBody>
          <a:bodyPr wrap="square" rtlCol="0">
            <a:spAutoFit/>
          </a:bodyPr>
          <a:lstStyle/>
          <a:p>
            <a:pPr lvl="0"/>
            <a:r>
              <a:rPr lang="en-US" sz="2800" dirty="0">
                <a:solidFill>
                  <a:prstClr val="white"/>
                </a:solidFill>
                <a:latin typeface="Arial Black" panose="020B0A04020102020204" pitchFamily="34" charset="0"/>
              </a:rPr>
              <a:t>I. PROCESO DE EJECUCIÓN</a:t>
            </a:r>
          </a:p>
        </p:txBody>
      </p:sp>
      <p:sp>
        <p:nvSpPr>
          <p:cNvPr id="8" name="CuadroTexto 7"/>
          <p:cNvSpPr txBox="1"/>
          <p:nvPr/>
        </p:nvSpPr>
        <p:spPr>
          <a:xfrm>
            <a:off x="4934850" y="426728"/>
            <a:ext cx="8572784" cy="1328023"/>
          </a:xfrm>
          <a:prstGeom prst="roundRect">
            <a:avLst/>
          </a:prstGeom>
          <a:solidFill>
            <a:srgbClr val="FF0000"/>
          </a:solidFill>
        </p:spPr>
        <p:txBody>
          <a:bodyPr wrap="square" rtlCol="0">
            <a:spAutoFit/>
          </a:bodyPr>
          <a:lstStyle/>
          <a:p>
            <a:pPr algn="ctr"/>
            <a:r>
              <a:rPr lang="es-PE" sz="3600" dirty="0">
                <a:solidFill>
                  <a:schemeClr val="bg1"/>
                </a:solidFill>
                <a:latin typeface="Arial Black" panose="020B0A04020102020204" pitchFamily="34" charset="0"/>
              </a:rPr>
              <a:t>PROCESOS DE LA EXPERIENCIA EXITOSA </a:t>
            </a:r>
            <a:endParaRPr lang="en-US" sz="3600" dirty="0">
              <a:solidFill>
                <a:schemeClr val="bg1"/>
              </a:solidFill>
              <a:latin typeface="Arial Black" panose="020B0A04020102020204" pitchFamily="34" charset="0"/>
            </a:endParaRPr>
          </a:p>
        </p:txBody>
      </p:sp>
      <p:sp>
        <p:nvSpPr>
          <p:cNvPr id="16" name="CuadroTexto 15">
            <a:extLst>
              <a:ext uri="{FF2B5EF4-FFF2-40B4-BE49-F238E27FC236}">
                <a16:creationId xmlns="" xmlns:a16="http://schemas.microsoft.com/office/drawing/2014/main" id="{3D8CF764-161C-4D0B-9D75-3739B86E502D}"/>
              </a:ext>
            </a:extLst>
          </p:cNvPr>
          <p:cNvSpPr txBox="1"/>
          <p:nvPr/>
        </p:nvSpPr>
        <p:spPr>
          <a:xfrm>
            <a:off x="866329" y="6846913"/>
            <a:ext cx="9057114"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1.3 Metodología</a:t>
            </a:r>
            <a:r>
              <a:rPr lang="en-US" sz="2800" dirty="0">
                <a:solidFill>
                  <a:prstClr val="white"/>
                </a:solidFill>
                <a:latin typeface="Arial Black" panose="020B0A04020102020204" pitchFamily="34" charset="0"/>
              </a:rPr>
              <a:t>/</a:t>
            </a:r>
            <a:r>
              <a:rPr lang="es-PE" sz="2800" dirty="0">
                <a:solidFill>
                  <a:prstClr val="white"/>
                </a:solidFill>
                <a:latin typeface="Arial Black" panose="020B0A04020102020204" pitchFamily="34" charset="0"/>
              </a:rPr>
              <a:t>instrumentos</a:t>
            </a:r>
            <a:r>
              <a:rPr lang="en-US" sz="2800" dirty="0">
                <a:solidFill>
                  <a:prstClr val="white"/>
                </a:solidFill>
                <a:latin typeface="Arial Black" panose="020B0A04020102020204" pitchFamily="34" charset="0"/>
              </a:rPr>
              <a:t> </a:t>
            </a:r>
            <a:r>
              <a:rPr lang="es-PE" sz="2800" dirty="0">
                <a:solidFill>
                  <a:prstClr val="white"/>
                </a:solidFill>
                <a:latin typeface="Arial Black" panose="020B0A04020102020204" pitchFamily="34" charset="0"/>
              </a:rPr>
              <a:t>desarrollados</a:t>
            </a:r>
          </a:p>
        </p:txBody>
      </p:sp>
      <p:sp>
        <p:nvSpPr>
          <p:cNvPr id="3" name="Rectángulo redondeado 2"/>
          <p:cNvSpPr/>
          <p:nvPr/>
        </p:nvSpPr>
        <p:spPr>
          <a:xfrm>
            <a:off x="1223653" y="7688735"/>
            <a:ext cx="14647333" cy="11514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PE"/>
              <a:t>Método: Hipotético deductivo.     (Lista de Cotejo)</a:t>
            </a:r>
          </a:p>
          <a:p>
            <a:r>
              <a:rPr lang="es-PE"/>
              <a:t> </a:t>
            </a:r>
          </a:p>
          <a:p>
            <a:r>
              <a:rPr lang="es-PE"/>
              <a:t>               Investigación  - Acción   (Lista de Cotejo)</a:t>
            </a:r>
          </a:p>
        </p:txBody>
      </p:sp>
      <p:sp>
        <p:nvSpPr>
          <p:cNvPr id="4" name="Rectángulo redondeado 3"/>
          <p:cNvSpPr/>
          <p:nvPr/>
        </p:nvSpPr>
        <p:spPr>
          <a:xfrm>
            <a:off x="1016000" y="3048000"/>
            <a:ext cx="14545733" cy="36576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PE" dirty="0" smtClean="0">
                <a:latin typeface="Arial" panose="020B0604020202020204" pitchFamily="34" charset="0"/>
                <a:cs typeface="Arial" panose="020B0604020202020204" pitchFamily="34" charset="0"/>
              </a:rPr>
              <a:t>A l inicio del año lectivo se realizó en consenso  la planificación de actividades acorde al PEI y PAT institucional así como elaboración de las  Unidades Didácticas las mismas que fueron adecuados al entrar el Estado de Emergencia Sanitaria e inicio de las clases remotas a través de la estrategia Aprendo en Casa. Allí se establece la ejecución de Actividades diversos en pro de </a:t>
            </a:r>
            <a:r>
              <a:rPr lang="es-PE" dirty="0" err="1" smtClean="0">
                <a:latin typeface="Arial" panose="020B0604020202020204" pitchFamily="34" charset="0"/>
                <a:cs typeface="Arial" panose="020B0604020202020204" pitchFamily="34" charset="0"/>
              </a:rPr>
              <a:t>implemetar</a:t>
            </a:r>
            <a:r>
              <a:rPr lang="es-PE" dirty="0" smtClean="0">
                <a:latin typeface="Arial" panose="020B0604020202020204" pitchFamily="34" charset="0"/>
                <a:cs typeface="Arial" panose="020B0604020202020204" pitchFamily="34" charset="0"/>
              </a:rPr>
              <a:t> un </a:t>
            </a:r>
            <a:r>
              <a:rPr lang="es-PE" dirty="0" err="1" smtClean="0">
                <a:latin typeface="Arial" panose="020B0604020202020204" pitchFamily="34" charset="0"/>
                <a:cs typeface="Arial" panose="020B0604020202020204" pitchFamily="34" charset="0"/>
              </a:rPr>
              <a:t>botiquimn</a:t>
            </a:r>
            <a:r>
              <a:rPr lang="es-PE" dirty="0" smtClean="0">
                <a:latin typeface="Arial" panose="020B0604020202020204" pitchFamily="34" charset="0"/>
                <a:cs typeface="Arial" panose="020B0604020202020204" pitchFamily="34" charset="0"/>
              </a:rPr>
              <a:t> de urgencias y  una Mochila de Emergencia.</a:t>
            </a:r>
            <a:endParaRPr lang="es-P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094625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uario\Pictures\LOGO_DREL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06" y="301907"/>
            <a:ext cx="4400549" cy="119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p:cNvSpPr txBox="1"/>
          <p:nvPr/>
        </p:nvSpPr>
        <p:spPr>
          <a:xfrm>
            <a:off x="866328" y="2335764"/>
            <a:ext cx="5814390" cy="578882"/>
          </a:xfrm>
          <a:prstGeom prst="roundRect">
            <a:avLst/>
          </a:prstGeom>
          <a:solidFill>
            <a:srgbClr val="FF0000"/>
          </a:solidFill>
        </p:spPr>
        <p:txBody>
          <a:bodyPr wrap="square" rtlCol="0">
            <a:spAutoFit/>
          </a:bodyPr>
          <a:lstStyle/>
          <a:p>
            <a:pPr lvl="0"/>
            <a:r>
              <a:rPr lang="en-US" sz="2800" dirty="0">
                <a:solidFill>
                  <a:prstClr val="white"/>
                </a:solidFill>
                <a:latin typeface="Arial Black" panose="020B0A04020102020204" pitchFamily="34" charset="0"/>
              </a:rPr>
              <a:t>I. PROCESO DE EJECUCIÓN</a:t>
            </a:r>
          </a:p>
        </p:txBody>
      </p:sp>
      <p:sp>
        <p:nvSpPr>
          <p:cNvPr id="8" name="CuadroTexto 7"/>
          <p:cNvSpPr txBox="1"/>
          <p:nvPr/>
        </p:nvSpPr>
        <p:spPr>
          <a:xfrm>
            <a:off x="4934850" y="426728"/>
            <a:ext cx="8572784" cy="1328023"/>
          </a:xfrm>
          <a:prstGeom prst="roundRect">
            <a:avLst/>
          </a:prstGeom>
          <a:solidFill>
            <a:srgbClr val="FF0000"/>
          </a:solidFill>
        </p:spPr>
        <p:txBody>
          <a:bodyPr wrap="square" rtlCol="0">
            <a:spAutoFit/>
          </a:bodyPr>
          <a:lstStyle/>
          <a:p>
            <a:pPr algn="ctr"/>
            <a:r>
              <a:rPr lang="es-PE" sz="3600" dirty="0">
                <a:solidFill>
                  <a:schemeClr val="bg1"/>
                </a:solidFill>
                <a:latin typeface="Arial Black" panose="020B0A04020102020204" pitchFamily="34" charset="0"/>
              </a:rPr>
              <a:t>PROCESOS DE LA EXPERIENCIA EXITOSA </a:t>
            </a:r>
            <a:endParaRPr lang="en-US" sz="3600" dirty="0">
              <a:solidFill>
                <a:schemeClr val="bg1"/>
              </a:solidFill>
              <a:latin typeface="Arial Black" panose="020B0A04020102020204" pitchFamily="34" charset="0"/>
            </a:endParaRPr>
          </a:p>
        </p:txBody>
      </p:sp>
      <p:sp>
        <p:nvSpPr>
          <p:cNvPr id="12" name="CuadroTexto 11">
            <a:extLst>
              <a:ext uri="{FF2B5EF4-FFF2-40B4-BE49-F238E27FC236}">
                <a16:creationId xmlns="" xmlns:a16="http://schemas.microsoft.com/office/drawing/2014/main" id="{0232B600-44C2-4016-BD30-404F6D7D68BB}"/>
              </a:ext>
            </a:extLst>
          </p:cNvPr>
          <p:cNvSpPr txBox="1"/>
          <p:nvPr/>
        </p:nvSpPr>
        <p:spPr>
          <a:xfrm>
            <a:off x="866324" y="3251692"/>
            <a:ext cx="8572783"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1.4 Problemas</a:t>
            </a:r>
            <a:r>
              <a:rPr lang="en-US" sz="2800" dirty="0">
                <a:solidFill>
                  <a:prstClr val="white"/>
                </a:solidFill>
                <a:latin typeface="Arial Black" panose="020B0A04020102020204" pitchFamily="34" charset="0"/>
              </a:rPr>
              <a:t> y/o </a:t>
            </a:r>
            <a:r>
              <a:rPr lang="es-PE" sz="2800" dirty="0">
                <a:solidFill>
                  <a:prstClr val="white"/>
                </a:solidFill>
                <a:latin typeface="Arial Black" panose="020B0A04020102020204" pitchFamily="34" charset="0"/>
              </a:rPr>
              <a:t>fortalezas</a:t>
            </a:r>
            <a:r>
              <a:rPr lang="en-US" sz="2800" dirty="0">
                <a:solidFill>
                  <a:prstClr val="white"/>
                </a:solidFill>
                <a:latin typeface="Arial Black" panose="020B0A04020102020204" pitchFamily="34" charset="0"/>
              </a:rPr>
              <a:t> </a:t>
            </a:r>
            <a:r>
              <a:rPr lang="es-PE" sz="2800" dirty="0">
                <a:solidFill>
                  <a:prstClr val="white"/>
                </a:solidFill>
                <a:latin typeface="Arial Black" panose="020B0A04020102020204" pitchFamily="34" charset="0"/>
              </a:rPr>
              <a:t>encontrados</a:t>
            </a:r>
          </a:p>
        </p:txBody>
      </p:sp>
      <p:sp>
        <p:nvSpPr>
          <p:cNvPr id="2" name="Rectángulo 1"/>
          <p:cNvSpPr/>
          <p:nvPr/>
        </p:nvSpPr>
        <p:spPr>
          <a:xfrm>
            <a:off x="1575533" y="3952472"/>
            <a:ext cx="11932101" cy="5693866"/>
          </a:xfrm>
          <a:prstGeom prst="rect">
            <a:avLst/>
          </a:prstGeom>
        </p:spPr>
        <p:txBody>
          <a:bodyPr wrap="square">
            <a:spAutoFit/>
          </a:bodyPr>
          <a:lstStyle/>
          <a:p>
            <a:pPr algn="just"/>
            <a:r>
              <a:rPr lang="es-PE" sz="1400" dirty="0">
                <a:latin typeface="Arial" panose="020B0604020202020204" pitchFamily="34" charset="0"/>
                <a:ea typeface="Calibri" panose="020F0502020204030204" pitchFamily="34" charset="0"/>
              </a:rPr>
              <a:t> </a:t>
            </a:r>
            <a:r>
              <a:rPr lang="es-PE" sz="1400" b="1" dirty="0">
                <a:latin typeface="Arial" panose="020B0604020202020204" pitchFamily="34" charset="0"/>
                <a:ea typeface="Calibri" panose="020F0502020204030204" pitchFamily="34" charset="0"/>
              </a:rPr>
              <a:t>La Comunidad educativa de la  I.E N°20930 – 662 La Merced, ubicada en la Irrigación Santa Rosa y perteneciente al distrito de Sayán- Huaura-Región Lima, jurisdicción de la UGEL 09 Huaura, es una I.E Polidocente conformada por 436 alumnos distribuidos en los tres niveles: Inicial-Primaria y Secundaria; es una comunidad rural de extrema pobreza, conformada por gente de dedicada al trabajo agrícola como peones. El AA.HH se desarrolla al costado de la única carretera de acceso tanto a Sayán como a Huacho.  La población cuenta con  servicios básicos elementales muy limitados por </a:t>
            </a:r>
            <a:r>
              <a:rPr lang="es-PE" sz="1400" b="1" dirty="0" err="1">
                <a:latin typeface="Arial" panose="020B0604020202020204" pitchFamily="34" charset="0"/>
                <a:ea typeface="Calibri" panose="020F0502020204030204" pitchFamily="34" charset="0"/>
              </a:rPr>
              <a:t>ejm</a:t>
            </a:r>
            <a:r>
              <a:rPr lang="es-PE" sz="1400" b="1" dirty="0">
                <a:latin typeface="Arial" panose="020B0604020202020204" pitchFamily="34" charset="0"/>
                <a:ea typeface="Calibri" panose="020F0502020204030204" pitchFamily="34" charset="0"/>
              </a:rPr>
              <a:t> el agua potable llega por horas además de la luz </a:t>
            </a:r>
            <a:r>
              <a:rPr lang="es-PE" sz="1400" b="1" dirty="0"/>
              <a:t>eléctrica. Esta población constantemente vive en zozobra y temor desde hace más de 10 años debido al  problema legal sobre la propiedad de la Azucarera Andahuasi ubicado a tan solo 15min. Pues varias veces esta población ha sido evacuada debido a los </a:t>
            </a:r>
            <a:r>
              <a:rPr lang="es-PE" sz="1400" b="1" u="sng" dirty="0"/>
              <a:t>enfrentamientos </a:t>
            </a:r>
            <a:r>
              <a:rPr lang="es-PE" sz="1400" b="1" dirty="0"/>
              <a:t>entre los dos bandos la misma que ha enlutado a varias familias. A eso le agregamos LOS HUAYCOS producido por el Fenómenos del Niño, como lo sucedido el 2017. También la actividad sísmica es una amenaza latente para la débil infraestructura de la mayoría de los hogares ya que son de adobe y quincha hasta para las casas de material noble construidas sin asesoría profesional.  </a:t>
            </a:r>
          </a:p>
          <a:p>
            <a:pPr algn="just"/>
            <a:r>
              <a:rPr lang="es-PE" sz="1400" b="1" dirty="0"/>
              <a:t> </a:t>
            </a:r>
          </a:p>
          <a:p>
            <a:pPr algn="just"/>
            <a:r>
              <a:rPr lang="es-PE" sz="1400" b="1" dirty="0"/>
              <a:t> El pueblo cuenta con un Puesto de Salud a cargo de una Enfermera. No hay un tópico de emergencia disponible las 24 horas, mucho menos una farmacia o botica por lo que en situaciones de emergencia la gente tiene que desplazarse con vehículos particulares hasta la ciudad de Huacho ubicada a casi 50 Km de distancia y la carrera es muy costosa, pudiendo llegar a costar entre 250 y 300 soles.</a:t>
            </a:r>
          </a:p>
          <a:p>
            <a:pPr algn="just"/>
            <a:r>
              <a:rPr lang="es-PE" sz="1400" b="1" dirty="0"/>
              <a:t>A nivel Escolar, NO EXISTE UN TOPICO NI BOTIQUIN DE EMERGENCIA dentro de la escuela, a nivel de cada hogar, son pocas las personas que cuentan con un botiquín de urgencias y si los hubiera,  estos están mal implementadas. NADIE CUENTA CON UNA MOCHILA DE EMERGENCIA; por lo que amerita el desarrollo de acciones a partir de la dirección de la escuela involucrando al docente, alumnado y PP.FF para la  toma de conciencia a partir del análisis de la situación y reflexión. Frente a esta situación, la dirección del plantel planteó a los docentes trabajar de manera transversal el ENFOQUE AMBIENTAL  Y GESTION DE RIESGO adecuando e insertando en sus actividades en el marco de la Estrategia Aprendo en Casa (AeC), la misma que, desde el mes de julio 2020, se ha venido desarrollando a nivel del Nivel Primaria con el Proyecto:</a:t>
            </a:r>
          </a:p>
          <a:p>
            <a:pPr algn="just"/>
            <a:r>
              <a:rPr lang="es-PE" sz="1400" b="1" i="1" dirty="0"/>
              <a:t>¡IMPLEMENTANDO MI BOTIQUÍN Y MOCHILA DE EMERGENCIA…garantizo mi supervivencia!</a:t>
            </a:r>
            <a:endParaRPr lang="es-PE" sz="1400" b="1" dirty="0"/>
          </a:p>
          <a:p>
            <a:pPr algn="just"/>
            <a:r>
              <a:rPr lang="es-PE" sz="1400" b="1" dirty="0"/>
              <a:t> Esta BUENA PRACTICA EDUCATIVA ha calado muy bien en toda la comunidad de la Merced a tal punto de que ahora el 1005 de los docentes de los 3 niveles vienen desarrollando esta actividad complementaria a nivel de sus alumnos e incluso esta experiencia ha tenido el reconocimiento de la UGEL 09 H la misma que ha permitido presentarse ahora como BUENA PRACTICA EDUCATIVA digna de replicarse en las demás II.EE </a:t>
            </a:r>
          </a:p>
        </p:txBody>
      </p:sp>
    </p:spTree>
    <p:extLst>
      <p:ext uri="{BB962C8B-B14F-4D97-AF65-F5344CB8AC3E}">
        <p14:creationId xmlns:p14="http://schemas.microsoft.com/office/powerpoint/2010/main" val="34364353"/>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7764D7F2-D656-4DE4-9E4F-EF220626E6DD}"/>
              </a:ext>
            </a:extLst>
          </p:cNvPr>
          <p:cNvSpPr txBox="1"/>
          <p:nvPr/>
        </p:nvSpPr>
        <p:spPr>
          <a:xfrm>
            <a:off x="3474057" y="1562789"/>
            <a:ext cx="11338117" cy="578882"/>
          </a:xfrm>
          <a:prstGeom prst="roundRect">
            <a:avLst/>
          </a:prstGeom>
          <a:solidFill>
            <a:srgbClr val="FF0000"/>
          </a:solidFill>
        </p:spPr>
        <p:txBody>
          <a:bodyPr wrap="square" rtlCol="0">
            <a:spAutoFit/>
          </a:bodyPr>
          <a:lstStyle/>
          <a:p>
            <a:pPr lvl="0"/>
            <a:r>
              <a:rPr lang="es-PE" sz="2800" dirty="0">
                <a:solidFill>
                  <a:prstClr val="white"/>
                </a:solidFill>
                <a:latin typeface="Arial Black" panose="020B0A04020102020204" pitchFamily="34" charset="0"/>
              </a:rPr>
              <a:t>1.5 ¿ </a:t>
            </a:r>
            <a:r>
              <a:rPr lang="en-US" sz="2800" dirty="0">
                <a:solidFill>
                  <a:prstClr val="white"/>
                </a:solidFill>
                <a:latin typeface="Arial Black" panose="020B0A04020102020204" pitchFamily="34" charset="0"/>
              </a:rPr>
              <a:t>Como se </a:t>
            </a:r>
            <a:r>
              <a:rPr lang="es-PE" sz="2800" dirty="0">
                <a:solidFill>
                  <a:prstClr val="white"/>
                </a:solidFill>
                <a:latin typeface="Arial Black" panose="020B0A04020102020204" pitchFamily="34" charset="0"/>
              </a:rPr>
              <a:t>resolvieron</a:t>
            </a:r>
            <a:r>
              <a:rPr lang="en-US" sz="2800" dirty="0">
                <a:solidFill>
                  <a:prstClr val="white"/>
                </a:solidFill>
                <a:latin typeface="Arial Black" panose="020B0A04020102020204" pitchFamily="34" charset="0"/>
              </a:rPr>
              <a:t>? ó </a:t>
            </a:r>
            <a:r>
              <a:rPr lang="es-PE" sz="2800" dirty="0">
                <a:solidFill>
                  <a:prstClr val="white"/>
                </a:solidFill>
                <a:latin typeface="Arial Black" panose="020B0A04020102020204" pitchFamily="34" charset="0"/>
              </a:rPr>
              <a:t>¿</a:t>
            </a:r>
            <a:r>
              <a:rPr lang="en-US" sz="2800" dirty="0">
                <a:solidFill>
                  <a:prstClr val="white"/>
                </a:solidFill>
                <a:latin typeface="Arial Black" panose="020B0A04020102020204" pitchFamily="34" charset="0"/>
              </a:rPr>
              <a:t>Como se </a:t>
            </a:r>
            <a:r>
              <a:rPr lang="es-PE" sz="2800" dirty="0">
                <a:solidFill>
                  <a:prstClr val="white"/>
                </a:solidFill>
                <a:latin typeface="Arial Black" panose="020B0A04020102020204" pitchFamily="34" charset="0"/>
              </a:rPr>
              <a:t>aprovecharon</a:t>
            </a:r>
            <a:r>
              <a:rPr lang="en-US" sz="2800" dirty="0">
                <a:solidFill>
                  <a:prstClr val="white"/>
                </a:solidFill>
                <a:latin typeface="Arial Black" panose="020B0A04020102020204" pitchFamily="34" charset="0"/>
              </a:rPr>
              <a:t>?</a:t>
            </a:r>
          </a:p>
        </p:txBody>
      </p:sp>
      <p:sp>
        <p:nvSpPr>
          <p:cNvPr id="3" name="Rectángulo 2"/>
          <p:cNvSpPr/>
          <p:nvPr/>
        </p:nvSpPr>
        <p:spPr>
          <a:xfrm>
            <a:off x="3563581" y="2761778"/>
            <a:ext cx="11159067" cy="7040004"/>
          </a:xfrm>
          <a:prstGeom prst="rect">
            <a:avLst/>
          </a:prstGeom>
        </p:spPr>
        <p:txBody>
          <a:bodyPr wrap="square">
            <a:spAutoFit/>
          </a:bodyPr>
          <a:lstStyle/>
          <a:p>
            <a:pPr algn="just">
              <a:lnSpc>
                <a:spcPct val="106000"/>
              </a:lnSpc>
            </a:pPr>
            <a:r>
              <a:rPr lang="es-PE" sz="1800" b="1" dirty="0">
                <a:latin typeface="Arial" panose="020B0604020202020204" pitchFamily="34" charset="0"/>
                <a:ea typeface="Calibri" panose="020F0502020204030204" pitchFamily="34" charset="0"/>
                <a:cs typeface="Arial" panose="020B0604020202020204" pitchFamily="34" charset="0"/>
              </a:rPr>
              <a:t>La dirección del plantel </a:t>
            </a:r>
            <a:r>
              <a:rPr lang="es-PE" sz="1800" b="1" i="1" u="sng" dirty="0">
                <a:latin typeface="Arial" panose="020B0604020202020204" pitchFamily="34" charset="0"/>
                <a:ea typeface="Calibri" panose="020F0502020204030204" pitchFamily="34" charset="0"/>
                <a:cs typeface="Arial" panose="020B0604020202020204" pitchFamily="34" charset="0"/>
              </a:rPr>
              <a:t>en el mes de julio planteó a los docentes</a:t>
            </a:r>
            <a:r>
              <a:rPr lang="es-PE" sz="1800" b="1" dirty="0">
                <a:latin typeface="Arial" panose="020B0604020202020204" pitchFamily="34" charset="0"/>
                <a:ea typeface="Calibri" panose="020F0502020204030204" pitchFamily="34" charset="0"/>
                <a:cs typeface="Arial" panose="020B0604020202020204" pitchFamily="34" charset="0"/>
              </a:rPr>
              <a:t> la necesidad de </a:t>
            </a:r>
            <a:r>
              <a:rPr lang="es-PE" sz="1800" b="1" i="1" u="sng" dirty="0">
                <a:latin typeface="Arial" panose="020B0604020202020204" pitchFamily="34" charset="0"/>
                <a:ea typeface="Calibri" panose="020F0502020204030204" pitchFamily="34" charset="0"/>
                <a:cs typeface="Arial" panose="020B0604020202020204" pitchFamily="34" charset="0"/>
              </a:rPr>
              <a:t>desarrollar actividades Complementarias referentes a Gestión de riesgo</a:t>
            </a:r>
            <a:r>
              <a:rPr lang="es-PE" sz="1800" b="1" dirty="0">
                <a:latin typeface="Arial" panose="020B0604020202020204" pitchFamily="34" charset="0"/>
                <a:ea typeface="Calibri" panose="020F0502020204030204" pitchFamily="34" charset="0"/>
                <a:cs typeface="Arial" panose="020B0604020202020204" pitchFamily="34" charset="0"/>
              </a:rPr>
              <a:t>. Si bien es cierto en el mes de mayo el gobierno suspendió la ejecución de los simulacros (RESOLUCIÓN MINISTERIAL N° 115-2020-PCM), esto no significa que suspenda toda acción preventiva ya que se entiende que es un TEMA TRANSVERSAL, es por eso que se acordó que el Nivel Primaria inicie actividades Complementarias a modo de  Investigación Educativa a fin de que el alumno descubra la importancia de la prevención. Posteriormente se unió el Nivel Secundaria y ahora lo realizan los tres niveles constituyendo un total éxito organizativo y de gestión a nivel  de toda la comunidad educativa.</a:t>
            </a:r>
          </a:p>
          <a:p>
            <a:pPr algn="just"/>
            <a:r>
              <a:rPr lang="es-PE" sz="1800" b="1" dirty="0">
                <a:latin typeface="Arial" panose="020B0604020202020204" pitchFamily="34" charset="0"/>
                <a:ea typeface="Calibri" panose="020F0502020204030204" pitchFamily="34" charset="0"/>
                <a:cs typeface="Arial" panose="020B0604020202020204" pitchFamily="34" charset="0"/>
              </a:rPr>
              <a:t>A nivel de PP.FF se gestionó y realizó la 1ra reunión virtual a través del WhatsApp pidiendo el apoyo e involucramiento de los padres con esta noble actividad</a:t>
            </a:r>
            <a:r>
              <a:rPr lang="es-PE" sz="1800" b="1" dirty="0" smtClean="0">
                <a:latin typeface="Arial" panose="020B0604020202020204" pitchFamily="34" charset="0"/>
                <a:ea typeface="Calibri" panose="020F0502020204030204" pitchFamily="34" charset="0"/>
                <a:cs typeface="Arial" panose="020B0604020202020204" pitchFamily="34" charset="0"/>
              </a:rPr>
              <a:t>.</a:t>
            </a:r>
            <a:r>
              <a:rPr lang="es-PE" sz="1800" b="1" dirty="0">
                <a:latin typeface="Arial" panose="020B0604020202020204" pitchFamily="34" charset="0"/>
                <a:cs typeface="Arial" panose="020B0604020202020204" pitchFamily="34" charset="0"/>
              </a:rPr>
              <a:t> </a:t>
            </a:r>
            <a:endParaRPr lang="es-PE" sz="1800" b="1" dirty="0" smtClean="0">
              <a:latin typeface="Arial" panose="020B0604020202020204" pitchFamily="34" charset="0"/>
              <a:cs typeface="Arial" panose="020B0604020202020204" pitchFamily="34" charset="0"/>
            </a:endParaRPr>
          </a:p>
          <a:p>
            <a:pPr algn="just"/>
            <a:r>
              <a:rPr lang="es-PE" sz="1800" b="1" dirty="0" smtClean="0">
                <a:latin typeface="Arial" panose="020B0604020202020204" pitchFamily="34" charset="0"/>
                <a:cs typeface="Arial" panose="020B0604020202020204" pitchFamily="34" charset="0"/>
              </a:rPr>
              <a:t>Se </a:t>
            </a:r>
            <a:r>
              <a:rPr lang="es-PE" sz="1800" b="1" dirty="0">
                <a:latin typeface="Arial" panose="020B0604020202020204" pitchFamily="34" charset="0"/>
                <a:cs typeface="Arial" panose="020B0604020202020204" pitchFamily="34" charset="0"/>
              </a:rPr>
              <a:t>gestionó alianza estratégica con la Municipalidad del Centro Poblado menor de la Irrigación Santa Rosa.</a:t>
            </a:r>
          </a:p>
          <a:p>
            <a:pPr algn="just"/>
            <a:r>
              <a:rPr lang="es-PE" sz="1800" b="1" dirty="0">
                <a:latin typeface="Arial" panose="020B0604020202020204" pitchFamily="34" charset="0"/>
                <a:cs typeface="Arial" panose="020B0604020202020204" pitchFamily="34" charset="0"/>
              </a:rPr>
              <a:t> </a:t>
            </a:r>
          </a:p>
          <a:p>
            <a:pPr algn="just"/>
            <a:r>
              <a:rPr lang="es-PE" sz="1800" b="1" dirty="0">
                <a:latin typeface="Arial" panose="020B0604020202020204" pitchFamily="34" charset="0"/>
                <a:cs typeface="Arial" panose="020B0604020202020204" pitchFamily="34" charset="0"/>
              </a:rPr>
              <a:t>Se gestionó alianza estratégica con la Municipalidad distrital de Sayán.</a:t>
            </a:r>
          </a:p>
          <a:p>
            <a:pPr algn="just"/>
            <a:r>
              <a:rPr lang="es-PE" sz="1800" b="1" dirty="0">
                <a:latin typeface="Arial" panose="020B0604020202020204" pitchFamily="34" charset="0"/>
                <a:cs typeface="Arial" panose="020B0604020202020204" pitchFamily="34" charset="0"/>
              </a:rPr>
              <a:t> </a:t>
            </a:r>
          </a:p>
          <a:p>
            <a:pPr algn="just"/>
            <a:r>
              <a:rPr lang="es-PE" sz="1800" b="1" dirty="0">
                <a:latin typeface="Arial" panose="020B0604020202020204" pitchFamily="34" charset="0"/>
                <a:cs typeface="Arial" panose="020B0604020202020204" pitchFamily="34" charset="0"/>
              </a:rPr>
              <a:t>Se gestionó alianza estratégica con la Empresa Agraria Huerto Mik SAC , quien acordó en brindar apoyo logístico e incluso apoyo social para la comunidad, por ejemplo en el mes de julio y setiembre se gestionó y distribuyó de manera gratuita 4 toneladas de cítricos en la población a fin de contribuir en la salud y lucha contra el COVID 19. .</a:t>
            </a:r>
          </a:p>
          <a:p>
            <a:pPr algn="just"/>
            <a:r>
              <a:rPr lang="es-PE" sz="1800" b="1" dirty="0">
                <a:latin typeface="Arial" panose="020B0604020202020204" pitchFamily="34" charset="0"/>
                <a:cs typeface="Arial" panose="020B0604020202020204" pitchFamily="34" charset="0"/>
              </a:rPr>
              <a:t> </a:t>
            </a:r>
          </a:p>
          <a:p>
            <a:pPr algn="just"/>
            <a:r>
              <a:rPr lang="es-PE" sz="1800" b="1" dirty="0">
                <a:latin typeface="Arial" panose="020B0604020202020204" pitchFamily="34" charset="0"/>
                <a:cs typeface="Arial" panose="020B0604020202020204" pitchFamily="34" charset="0"/>
              </a:rPr>
              <a:t> </a:t>
            </a:r>
          </a:p>
          <a:p>
            <a:pPr algn="just"/>
            <a:r>
              <a:rPr lang="es-PE" sz="1800" b="1" dirty="0">
                <a:latin typeface="Arial" panose="020B0604020202020204" pitchFamily="34" charset="0"/>
                <a:cs typeface="Arial" panose="020B0604020202020204" pitchFamily="34" charset="0"/>
              </a:rPr>
              <a:t>Se gestionó alianza estratégica con la PNP de la Villa a fin de brindar garantía a la población. </a:t>
            </a:r>
          </a:p>
          <a:p>
            <a:r>
              <a:rPr lang="es-PE" sz="1400" dirty="0"/>
              <a:t> </a:t>
            </a:r>
          </a:p>
          <a:p>
            <a:pPr algn="just">
              <a:lnSpc>
                <a:spcPct val="106000"/>
              </a:lnSpc>
            </a:pPr>
            <a:endParaRPr lang="es-PE" sz="14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s-PE" sz="1800" dirty="0">
                <a:latin typeface="Calibri" panose="020F0502020204030204" pitchFamily="34" charset="0"/>
                <a:ea typeface="Calibri" panose="020F0502020204030204" pitchFamily="34" charset="0"/>
                <a:cs typeface="Times New Roman" panose="02020603050405020304" pitchFamily="18" charset="0"/>
              </a:rPr>
              <a:t> </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2248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682D6EBE-8D36-4FF2-9DB3-F3D8D7B6715D}"/>
    </a:ext>
  </a:ext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19099</TotalTime>
  <Words>1215</Words>
  <Application>Microsoft Office PowerPoint</Application>
  <PresentationFormat>Personalizado</PresentationFormat>
  <Paragraphs>133</Paragraphs>
  <Slides>22</Slides>
  <Notes>0</Notes>
  <HiddenSlides>0</HiddenSlides>
  <MMClips>0</MMClips>
  <ScaleCrop>false</ScaleCrop>
  <HeadingPairs>
    <vt:vector size="4" baseType="variant">
      <vt:variant>
        <vt:lpstr>Tema</vt:lpstr>
      </vt:variant>
      <vt:variant>
        <vt:i4>1</vt:i4>
      </vt:variant>
      <vt:variant>
        <vt:lpstr>Títulos de diapositiva</vt:lpstr>
      </vt:variant>
      <vt:variant>
        <vt:i4>22</vt:i4>
      </vt:variant>
    </vt:vector>
  </HeadingPairs>
  <TitlesOfParts>
    <vt:vector size="23" baseType="lpstr">
      <vt:lpstr>Integral</vt:lpstr>
      <vt:lpstr>Presentación de PowerPoint</vt:lpstr>
      <vt:lpstr>Presentación de PowerPoint</vt:lpstr>
      <vt:lpstr>Presentación de PowerPoint</vt:lpstr>
      <vt:lpstr>Presentación de PowerPoint</vt:lpstr>
      <vt:lpstr>1.1 Necesidades de aprendizaje identificadas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JESUS ERNESTO BARRERA TORRES</dc:creator>
  <cp:lastModifiedBy>ugel</cp:lastModifiedBy>
  <cp:revision>969</cp:revision>
  <cp:lastPrinted>2019-06-26T23:47:50Z</cp:lastPrinted>
  <dcterms:modified xsi:type="dcterms:W3CDTF">2020-12-21T17:48:40Z</dcterms:modified>
</cp:coreProperties>
</file>